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5"/>
  </p:notesMasterIdLst>
  <p:handoutMasterIdLst>
    <p:handoutMasterId r:id="rId36"/>
  </p:handoutMasterIdLst>
  <p:sldIdLst>
    <p:sldId id="346" r:id="rId2"/>
    <p:sldId id="860" r:id="rId3"/>
    <p:sldId id="835" r:id="rId4"/>
    <p:sldId id="763" r:id="rId5"/>
    <p:sldId id="864" r:id="rId6"/>
    <p:sldId id="771" r:id="rId7"/>
    <p:sldId id="774" r:id="rId8"/>
    <p:sldId id="1038" r:id="rId9"/>
    <p:sldId id="1062" r:id="rId10"/>
    <p:sldId id="1084" r:id="rId11"/>
    <p:sldId id="794" r:id="rId12"/>
    <p:sldId id="1090" r:id="rId13"/>
    <p:sldId id="863" r:id="rId14"/>
    <p:sldId id="862" r:id="rId15"/>
    <p:sldId id="1070" r:id="rId16"/>
    <p:sldId id="448" r:id="rId17"/>
    <p:sldId id="1086" r:id="rId18"/>
    <p:sldId id="785" r:id="rId19"/>
    <p:sldId id="1065" r:id="rId20"/>
    <p:sldId id="755" r:id="rId21"/>
    <p:sldId id="829" r:id="rId22"/>
    <p:sldId id="828" r:id="rId23"/>
    <p:sldId id="682" r:id="rId24"/>
    <p:sldId id="709" r:id="rId25"/>
    <p:sldId id="683" r:id="rId26"/>
    <p:sldId id="688" r:id="rId27"/>
    <p:sldId id="1066" r:id="rId28"/>
    <p:sldId id="1087" r:id="rId29"/>
    <p:sldId id="1088" r:id="rId30"/>
    <p:sldId id="1089" r:id="rId31"/>
    <p:sldId id="1072" r:id="rId32"/>
    <p:sldId id="841" r:id="rId33"/>
    <p:sldId id="76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984" userDrawn="1">
          <p15:clr>
            <a:srgbClr val="A4A3A4"/>
          </p15:clr>
        </p15:guide>
        <p15:guide id="2" orient="horz" pos="1368" userDrawn="1">
          <p15:clr>
            <a:srgbClr val="A4A3A4"/>
          </p15:clr>
        </p15:guide>
        <p15:guide id="3" orient="horz" pos="22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y Grossman" initials="EG" lastIdx="58" clrIdx="0"/>
  <p:cmAuthor id="2" name="Emily Grossman" initials="EG [2]" lastIdx="1" clrIdx="1"/>
  <p:cmAuthor id="3" name="Emily Grossman" initials="EG [3]" lastIdx="1" clrIdx="2"/>
  <p:cmAuthor id="4" name="Emily Grossman" initials="EG [4]" lastIdx="1" clrIdx="3"/>
  <p:cmAuthor id="5" name="Emily Grossman" initials="EG [5]" lastIdx="1" clrIdx="4"/>
  <p:cmAuthor id="6" name="Emily Grossman" initials="EG [6]" lastIdx="1" clrIdx="5"/>
  <p:cmAuthor id="7" name="Emily Grossman" initials="EG [7]" lastIdx="1" clrIdx="6"/>
  <p:cmAuthor id="8" name="Emily Grossman" initials="EG [8]" lastIdx="1" clrIdx="7"/>
  <p:cmAuthor id="9" name="Emily Grossman" initials="EG [9]" lastIdx="1" clrIdx="8"/>
  <p:cmAuthor id="10" name="Emily Grossman" initials="EG [10]" lastIdx="0" clrIdx="9"/>
  <p:cmAuthor id="11" name="Emily Grossman" initials="EG [11]" lastIdx="1" clrIdx="10"/>
  <p:cmAuthor id="12" name="Rachel Murphy" initials="RM" lastIdx="2" clrIdx="11">
    <p:extLst>
      <p:ext uri="{19B8F6BF-5375-455C-9EA6-DF929625EA0E}">
        <p15:presenceInfo xmlns:p15="http://schemas.microsoft.com/office/powerpoint/2012/main" userId="6c3ed22f-1ce1-4167-9a45-111a561ffc5f" providerId="Windows Live"/>
      </p:ext>
    </p:extLst>
  </p:cmAuthor>
  <p:cmAuthor id="13" name="Microsoft Office User" initials="MOU" lastIdx="1" clrIdx="1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5EDD9"/>
    <a:srgbClr val="23B27F"/>
    <a:srgbClr val="30A674"/>
    <a:srgbClr val="B19019"/>
    <a:srgbClr val="6633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92"/>
    <p:restoredTop sz="95782"/>
  </p:normalViewPr>
  <p:slideViewPr>
    <p:cSldViewPr snapToGrid="0" snapToObjects="1">
      <p:cViewPr>
        <p:scale>
          <a:sx n="111" d="100"/>
          <a:sy n="111" d="100"/>
        </p:scale>
        <p:origin x="2008" y="928"/>
      </p:cViewPr>
      <p:guideLst>
        <p:guide pos="3984"/>
        <p:guide orient="horz" pos="1368"/>
        <p:guide orient="horz" pos="2260"/>
      </p:guideLst>
    </p:cSldViewPr>
  </p:slideViewPr>
  <p:notesTextViewPr>
    <p:cViewPr>
      <p:scale>
        <a:sx n="110" d="100"/>
        <a:sy n="110" d="100"/>
      </p:scale>
      <p:origin x="0" y="0"/>
    </p:cViewPr>
  </p:notesTextViewPr>
  <p:sorterViewPr>
    <p:cViewPr>
      <p:scale>
        <a:sx n="121" d="100"/>
        <a:sy n="121" d="100"/>
      </p:scale>
      <p:origin x="0" y="0"/>
    </p:cViewPr>
  </p:sorterViewPr>
  <p:notesViewPr>
    <p:cSldViewPr snapToGrid="0" snapToObjects="1">
      <p:cViewPr varScale="1">
        <p:scale>
          <a:sx n="119" d="100"/>
          <a:sy n="119" d="100"/>
        </p:scale>
        <p:origin x="392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427E3B-5FC1-C94F-9B07-4B15B9DC81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4F27463-B58B-6740-90FB-0A9DD5EF22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B4A84F-215E-004C-9BCA-BC9411D9928D}" type="datetimeFigureOut">
              <a:rPr lang="en-US" smtClean="0"/>
              <a:t>10/11/19</a:t>
            </a:fld>
            <a:endParaRPr lang="en-US"/>
          </a:p>
        </p:txBody>
      </p:sp>
      <p:sp>
        <p:nvSpPr>
          <p:cNvPr id="4" name="Footer Placeholder 3">
            <a:extLst>
              <a:ext uri="{FF2B5EF4-FFF2-40B4-BE49-F238E27FC236}">
                <a16:creationId xmlns:a16="http://schemas.microsoft.com/office/drawing/2014/main" id="{11239A57-F036-CE43-B4DF-20253B095D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DBDDE2-5406-9240-9C25-5F6F21FA22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6179F5-63A8-F84E-A821-4CC402EFAAB6}" type="slidenum">
              <a:rPr lang="en-US" smtClean="0"/>
              <a:t>‹#›</a:t>
            </a:fld>
            <a:endParaRPr lang="en-US"/>
          </a:p>
        </p:txBody>
      </p:sp>
    </p:spTree>
    <p:extLst>
      <p:ext uri="{BB962C8B-B14F-4D97-AF65-F5344CB8AC3E}">
        <p14:creationId xmlns:p14="http://schemas.microsoft.com/office/powerpoint/2010/main" val="854194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F4631A-8452-FE4A-AA64-72F722F296A8}" type="datetimeFigureOut">
              <a:rPr lang="en-US" smtClean="0"/>
              <a:t>10/11/19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53D91B-D0F9-814D-A6B6-CA316CF4A9CE}" type="slidenum">
              <a:rPr lang="en-US" smtClean="0"/>
              <a:t>‹#›</a:t>
            </a:fld>
            <a:endParaRPr lang="en-US"/>
          </a:p>
        </p:txBody>
      </p:sp>
    </p:spTree>
    <p:extLst>
      <p:ext uri="{BB962C8B-B14F-4D97-AF65-F5344CB8AC3E}">
        <p14:creationId xmlns:p14="http://schemas.microsoft.com/office/powerpoint/2010/main" val="2131314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futurepartners.i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a:t>
            </a:fld>
            <a:endParaRPr lang="en-US"/>
          </a:p>
        </p:txBody>
      </p:sp>
    </p:spTree>
    <p:extLst>
      <p:ext uri="{BB962C8B-B14F-4D97-AF65-F5344CB8AC3E}">
        <p14:creationId xmlns:p14="http://schemas.microsoft.com/office/powerpoint/2010/main" val="729777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17</a:t>
            </a:fld>
            <a:endParaRPr lang="en-US"/>
          </a:p>
        </p:txBody>
      </p:sp>
    </p:spTree>
    <p:extLst>
      <p:ext uri="{BB962C8B-B14F-4D97-AF65-F5344CB8AC3E}">
        <p14:creationId xmlns:p14="http://schemas.microsoft.com/office/powerpoint/2010/main" val="76387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18</a:t>
            </a:fld>
            <a:endParaRPr lang="en-US"/>
          </a:p>
        </p:txBody>
      </p:sp>
    </p:spTree>
    <p:extLst>
      <p:ext uri="{BB962C8B-B14F-4D97-AF65-F5344CB8AC3E}">
        <p14:creationId xmlns:p14="http://schemas.microsoft.com/office/powerpoint/2010/main" val="3879156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20</a:t>
            </a:fld>
            <a:endParaRPr lang="en-US"/>
          </a:p>
        </p:txBody>
      </p:sp>
    </p:spTree>
    <p:extLst>
      <p:ext uri="{BB962C8B-B14F-4D97-AF65-F5344CB8AC3E}">
        <p14:creationId xmlns:p14="http://schemas.microsoft.com/office/powerpoint/2010/main" val="827926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21</a:t>
            </a:fld>
            <a:endParaRPr lang="en-US"/>
          </a:p>
        </p:txBody>
      </p:sp>
    </p:spTree>
    <p:extLst>
      <p:ext uri="{BB962C8B-B14F-4D97-AF65-F5344CB8AC3E}">
        <p14:creationId xmlns:p14="http://schemas.microsoft.com/office/powerpoint/2010/main" val="714435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22</a:t>
            </a:fld>
            <a:endParaRPr lang="en-US"/>
          </a:p>
        </p:txBody>
      </p:sp>
    </p:spTree>
    <p:extLst>
      <p:ext uri="{BB962C8B-B14F-4D97-AF65-F5344CB8AC3E}">
        <p14:creationId xmlns:p14="http://schemas.microsoft.com/office/powerpoint/2010/main" val="330121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blitz is a multistep approach to problem solving that we use to solve for a number of brand challenges. The culmination of our research and interviews result in a one-day messaging workshop where we use a design thinking methodology called </a:t>
            </a:r>
            <a:r>
              <a:rPr lang="en-US" sz="1200" b="0" i="0" u="none" strike="noStrike" kern="1200" dirty="0" err="1">
                <a:solidFill>
                  <a:schemeClr val="tx1"/>
                </a:solidFill>
                <a:effectLst/>
                <a:latin typeface="+mn-lt"/>
                <a:ea typeface="+mn-ea"/>
                <a:cs typeface="+mn-cs"/>
              </a:rPr>
              <a:t>ThinkWrong</a:t>
            </a:r>
            <a:r>
              <a:rPr lang="en-US" sz="1200" b="0" i="0" u="none" strike="noStrike" kern="1200" dirty="0">
                <a:solidFill>
                  <a:schemeClr val="tx1"/>
                </a:solidFill>
                <a:effectLst/>
                <a:latin typeface="+mn-lt"/>
                <a:ea typeface="+mn-ea"/>
                <a:cs typeface="+mn-cs"/>
              </a:rPr>
              <a:t> to expose and iterate on the thinking that formulates your vision. The reason why we use and like this approach is because it brings our client’s along in the process. We also like that it’s inclusive and exhaustive – key concept is </a:t>
            </a:r>
            <a:r>
              <a:rPr lang="en-US" sz="1200" b="1" i="0" u="none" strike="noStrike" kern="1200" dirty="0">
                <a:solidFill>
                  <a:schemeClr val="tx1"/>
                </a:solidFill>
                <a:effectLst/>
                <a:latin typeface="+mn-lt"/>
                <a:ea typeface="+mn-ea"/>
                <a:cs typeface="+mn-cs"/>
              </a:rPr>
              <a:t>“less conversation, more generation.” </a:t>
            </a:r>
            <a:r>
              <a:rPr lang="en-US" sz="1200" b="0" i="0" u="none" strike="noStrike" kern="1200" dirty="0">
                <a:solidFill>
                  <a:schemeClr val="tx1"/>
                </a:solidFill>
                <a:effectLst/>
                <a:latin typeface="+mn-lt"/>
                <a:ea typeface="+mn-ea"/>
                <a:cs typeface="+mn-cs"/>
              </a:rPr>
              <a:t>This democratizes the process. We want to assess what is status quo/normal/easy in your industry and from there, work to uncover the bold path. </a:t>
            </a:r>
            <a:endParaRPr lang="en-US" sz="1200" b="1"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Think of a blitz as speed dating meets design thinking meets rapid prototyping. It’s how we fuse the vision, forge the team and create momentum for brand design. </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23</a:t>
            </a:fld>
            <a:endParaRPr lang="en-US"/>
          </a:p>
        </p:txBody>
      </p:sp>
    </p:spTree>
    <p:extLst>
      <p:ext uri="{BB962C8B-B14F-4D97-AF65-F5344CB8AC3E}">
        <p14:creationId xmlns:p14="http://schemas.microsoft.com/office/powerpoint/2010/main" val="2516835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24</a:t>
            </a:fld>
            <a:endParaRPr lang="en-US"/>
          </a:p>
        </p:txBody>
      </p:sp>
    </p:spTree>
    <p:extLst>
      <p:ext uri="{BB962C8B-B14F-4D97-AF65-F5344CB8AC3E}">
        <p14:creationId xmlns:p14="http://schemas.microsoft.com/office/powerpoint/2010/main" val="485693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RACHEL</a:t>
            </a:r>
          </a:p>
          <a:p>
            <a:endParaRPr lang="en-US" dirty="0"/>
          </a:p>
          <a:p>
            <a:r>
              <a:rPr lang="en-US" dirty="0"/>
              <a:t>In-person workshop where we leverage </a:t>
            </a:r>
            <a:r>
              <a:rPr lang="en-US" dirty="0">
                <a:hlinkClick r:id="rId3"/>
              </a:rPr>
              <a:t>ThinkWrong</a:t>
            </a:r>
            <a:r>
              <a:rPr lang="en-US" dirty="0"/>
              <a:t>, a radical problem-solving system that INK adopted and has been certified on,  to whiteboard and define messaging. This three-part meeting collaboratively tackles:</a:t>
            </a:r>
          </a:p>
          <a:p>
            <a:pPr marL="285750" indent="-285750">
              <a:buFont typeface="Arial" panose="020B0604020202020204" pitchFamily="34" charset="0"/>
              <a:buChar char="•"/>
            </a:pPr>
            <a:r>
              <a:rPr lang="en-US" dirty="0"/>
              <a:t>The challenges holding </a:t>
            </a:r>
            <a:r>
              <a:rPr lang="en-US" dirty="0" err="1"/>
              <a:t>Zengistics</a:t>
            </a:r>
            <a:r>
              <a:rPr lang="en-US" dirty="0"/>
              <a:t> back, the opportunities in the market, and how we might move your challenges to opportunities </a:t>
            </a:r>
          </a:p>
          <a:p>
            <a:pPr marL="285750" indent="-285750">
              <a:buFont typeface="Arial" panose="020B0604020202020204" pitchFamily="34" charset="0"/>
              <a:buChar char="•"/>
            </a:pPr>
            <a:r>
              <a:rPr lang="en-US" dirty="0"/>
              <a:t>Persona work to discover the deeper needs, tensions, and motives of the customer for whom your solutions matter most</a:t>
            </a:r>
          </a:p>
          <a:p>
            <a:pPr marL="285750" indent="-285750">
              <a:buFont typeface="Arial" panose="020B0604020202020204" pitchFamily="34" charset="0"/>
              <a:buChar char="•"/>
            </a:pPr>
            <a:r>
              <a:rPr lang="en-US" dirty="0"/>
              <a:t>Final exercise to map personas to brand messages</a:t>
            </a:r>
          </a:p>
          <a:p>
            <a:pPr marL="285750" indent="-285750">
              <a:buFont typeface="Arial" panose="020B0604020202020204" pitchFamily="34" charset="0"/>
              <a:buChar char="•"/>
            </a:pPr>
            <a:r>
              <a:rPr lang="en-US" dirty="0"/>
              <a:t>These are some examples of the exercises we use</a:t>
            </a:r>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25</a:t>
            </a:fld>
            <a:endParaRPr lang="en-US"/>
          </a:p>
        </p:txBody>
      </p:sp>
    </p:spTree>
    <p:extLst>
      <p:ext uri="{BB962C8B-B14F-4D97-AF65-F5344CB8AC3E}">
        <p14:creationId xmlns:p14="http://schemas.microsoft.com/office/powerpoint/2010/main" val="3495871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53D91B-D0F9-814D-A6B6-CA316CF4A9CE}" type="slidenum">
              <a:rPr lang="en-US" smtClean="0"/>
              <a:t>26</a:t>
            </a:fld>
            <a:endParaRPr lang="en-US"/>
          </a:p>
        </p:txBody>
      </p:sp>
    </p:spTree>
    <p:extLst>
      <p:ext uri="{BB962C8B-B14F-4D97-AF65-F5344CB8AC3E}">
        <p14:creationId xmlns:p14="http://schemas.microsoft.com/office/powerpoint/2010/main" val="166771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28</a:t>
            </a:fld>
            <a:endParaRPr lang="en-US"/>
          </a:p>
        </p:txBody>
      </p:sp>
    </p:spTree>
    <p:extLst>
      <p:ext uri="{BB962C8B-B14F-4D97-AF65-F5344CB8AC3E}">
        <p14:creationId xmlns:p14="http://schemas.microsoft.com/office/powerpoint/2010/main" val="4013007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a:t>
            </a:fld>
            <a:endParaRPr lang="en-US"/>
          </a:p>
        </p:txBody>
      </p:sp>
    </p:spTree>
    <p:extLst>
      <p:ext uri="{BB962C8B-B14F-4D97-AF65-F5344CB8AC3E}">
        <p14:creationId xmlns:p14="http://schemas.microsoft.com/office/powerpoint/2010/main" val="2946562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2329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31</a:t>
            </a:fld>
            <a:endParaRPr lang="en-US"/>
          </a:p>
        </p:txBody>
      </p:sp>
    </p:spTree>
    <p:extLst>
      <p:ext uri="{BB962C8B-B14F-4D97-AF65-F5344CB8AC3E}">
        <p14:creationId xmlns:p14="http://schemas.microsoft.com/office/powerpoint/2010/main" val="3616861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a:t>
            </a:fld>
            <a:endParaRPr lang="en-US"/>
          </a:p>
        </p:txBody>
      </p:sp>
    </p:spTree>
    <p:extLst>
      <p:ext uri="{BB962C8B-B14F-4D97-AF65-F5344CB8AC3E}">
        <p14:creationId xmlns:p14="http://schemas.microsoft.com/office/powerpoint/2010/main" val="1357751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7287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9</a:t>
            </a:fld>
            <a:endParaRPr lang="en-US"/>
          </a:p>
        </p:txBody>
      </p:sp>
    </p:spTree>
    <p:extLst>
      <p:ext uri="{BB962C8B-B14F-4D97-AF65-F5344CB8AC3E}">
        <p14:creationId xmlns:p14="http://schemas.microsoft.com/office/powerpoint/2010/main" val="2580656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10</a:t>
            </a:fld>
            <a:endParaRPr lang="en-US"/>
          </a:p>
        </p:txBody>
      </p:sp>
    </p:spTree>
    <p:extLst>
      <p:ext uri="{BB962C8B-B14F-4D97-AF65-F5344CB8AC3E}">
        <p14:creationId xmlns:p14="http://schemas.microsoft.com/office/powerpoint/2010/main" val="40849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7895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13</a:t>
            </a:fld>
            <a:endParaRPr lang="en-US"/>
          </a:p>
        </p:txBody>
      </p:sp>
    </p:spTree>
    <p:extLst>
      <p:ext uri="{BB962C8B-B14F-4D97-AF65-F5344CB8AC3E}">
        <p14:creationId xmlns:p14="http://schemas.microsoft.com/office/powerpoint/2010/main" val="140602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53D91B-D0F9-814D-A6B6-CA316CF4A9CE}" type="slidenum">
              <a:rPr lang="en-US" smtClean="0"/>
              <a:t>16</a:t>
            </a:fld>
            <a:endParaRPr lang="en-US" dirty="0"/>
          </a:p>
        </p:txBody>
      </p:sp>
    </p:spTree>
    <p:extLst>
      <p:ext uri="{BB962C8B-B14F-4D97-AF65-F5344CB8AC3E}">
        <p14:creationId xmlns:p14="http://schemas.microsoft.com/office/powerpoint/2010/main" val="31426621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0" y="5833641"/>
            <a:ext cx="12192000" cy="102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200" spc="50" baseline="0" dirty="0">
              <a:solidFill>
                <a:schemeClr val="accent1"/>
              </a:solidFill>
              <a:latin typeface="League Gothic" pitchFamily="2" charset="77"/>
            </a:endParaRPr>
          </a:p>
        </p:txBody>
      </p:sp>
      <p:pic>
        <p:nvPicPr>
          <p:cNvPr id="6" name="Picture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11046" y="1285387"/>
            <a:ext cx="4769907" cy="3178172"/>
          </a:xfrm>
          <a:prstGeom prst="rect">
            <a:avLst/>
          </a:prstGeom>
        </p:spPr>
      </p:pic>
      <p:sp>
        <p:nvSpPr>
          <p:cNvPr id="10" name="Title 1">
            <a:extLst>
              <a:ext uri="{FF2B5EF4-FFF2-40B4-BE49-F238E27FC236}">
                <a16:creationId xmlns:a16="http://schemas.microsoft.com/office/drawing/2014/main" id="{7AE8DF56-1E9F-8345-8974-F6EEC271BF21}"/>
              </a:ext>
            </a:extLst>
          </p:cNvPr>
          <p:cNvSpPr>
            <a:spLocks noGrp="1"/>
          </p:cNvSpPr>
          <p:nvPr>
            <p:ph type="title" hasCustomPrompt="1"/>
          </p:nvPr>
        </p:nvSpPr>
        <p:spPr>
          <a:xfrm>
            <a:off x="3425824" y="6185584"/>
            <a:ext cx="5340350" cy="320473"/>
          </a:xfrm>
        </p:spPr>
        <p:txBody>
          <a:bodyPr anchor="t"/>
          <a:lstStyle>
            <a:lvl1pPr marL="0" marR="0" indent="0" algn="ctr" defTabSz="914400" rtl="0" eaLnBrk="1" fontAlgn="auto" latinLnBrk="0" hangingPunct="1">
              <a:lnSpc>
                <a:spcPct val="80000"/>
              </a:lnSpc>
              <a:spcBef>
                <a:spcPct val="0"/>
              </a:spcBef>
              <a:spcAft>
                <a:spcPts val="0"/>
              </a:spcAft>
              <a:buClrTx/>
              <a:buSzTx/>
              <a:buFontTx/>
              <a:buNone/>
              <a:tabLst/>
              <a:defRPr sz="3200">
                <a:solidFill>
                  <a:schemeClr val="accent1"/>
                </a:solidFill>
              </a:defRPr>
            </a:lvl1pPr>
          </a:lstStyle>
          <a:p>
            <a:r>
              <a:rPr lang="en-US" dirty="0"/>
              <a:t>DECK TITLE HERE  |  00.00.19</a:t>
            </a:r>
          </a:p>
        </p:txBody>
      </p:sp>
    </p:spTree>
    <p:extLst>
      <p:ext uri="{BB962C8B-B14F-4D97-AF65-F5344CB8AC3E}">
        <p14:creationId xmlns:p14="http://schemas.microsoft.com/office/powerpoint/2010/main" val="359185977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ighlight Page - 1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10/11/19</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19" name="Text Placeholder 2">
            <a:extLst>
              <a:ext uri="{FF2B5EF4-FFF2-40B4-BE49-F238E27FC236}">
                <a16:creationId xmlns:a16="http://schemas.microsoft.com/office/drawing/2014/main" id="{D873F6E7-81BB-1C41-8EF3-2FAE59E01A5D}"/>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2141538"/>
            <a:ext cx="7696200" cy="3916362"/>
          </a:xfrm>
        </p:spPr>
        <p:txBody>
          <a:bodyPr/>
          <a:lstStyle>
            <a:lvl1pPr>
              <a:defRPr/>
            </a:lvl1pPr>
          </a:lstStyle>
          <a:p>
            <a:pPr lvl="0"/>
            <a:r>
              <a:rPr lang="en-US" dirty="0"/>
              <a:t>Text Brandon Grotesque 20pt Regular</a:t>
            </a:r>
          </a:p>
        </p:txBody>
      </p:sp>
    </p:spTree>
    <p:extLst>
      <p:ext uri="{BB962C8B-B14F-4D97-AF65-F5344CB8AC3E}">
        <p14:creationId xmlns:p14="http://schemas.microsoft.com/office/powerpoint/2010/main" val="137387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Highlight Page - 2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10/11/19</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b="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2141538"/>
            <a:ext cx="5415987" cy="3916362"/>
          </a:xfrm>
        </p:spPr>
        <p:txBody>
          <a:bodyPr/>
          <a:lstStyle>
            <a:lvl1pPr>
              <a:defRPr/>
            </a:lvl1pPr>
            <a:lvl2pPr marL="457200" indent="0">
              <a:buNone/>
              <a:defRPr/>
            </a:lvl2pPr>
          </a:lstStyle>
          <a:p>
            <a:pPr lvl="0"/>
            <a:r>
              <a:rPr lang="en-US" dirty="0"/>
              <a:t>Text Brandon Grotesque 20pt Regular</a:t>
            </a:r>
          </a:p>
        </p:txBody>
      </p:sp>
      <p:sp>
        <p:nvSpPr>
          <p:cNvPr id="14" name="Content Placeholder 2">
            <a:extLst>
              <a:ext uri="{FF2B5EF4-FFF2-40B4-BE49-F238E27FC236}">
                <a16:creationId xmlns:a16="http://schemas.microsoft.com/office/drawing/2014/main" id="{ED437D82-DCC2-B244-B563-D0CD9F48EFC6}"/>
              </a:ext>
            </a:extLst>
          </p:cNvPr>
          <p:cNvSpPr>
            <a:spLocks noGrp="1"/>
          </p:cNvSpPr>
          <p:nvPr>
            <p:ph sz="quarter" idx="14" hasCustomPrompt="1"/>
          </p:nvPr>
        </p:nvSpPr>
        <p:spPr>
          <a:xfrm>
            <a:off x="6280713" y="2141538"/>
            <a:ext cx="5415987" cy="3916362"/>
          </a:xfrm>
        </p:spPr>
        <p:txBody>
          <a:bodyPr/>
          <a:lstStyle>
            <a:lvl1pPr>
              <a:defRPr/>
            </a:lvl1pPr>
          </a:lstStyle>
          <a:p>
            <a:pPr lvl="0"/>
            <a:r>
              <a:rPr lang="en-US" dirty="0"/>
              <a:t>Text Brandon Grotesque 20pt Regular</a:t>
            </a:r>
          </a:p>
        </p:txBody>
      </p:sp>
      <p:sp>
        <p:nvSpPr>
          <p:cNvPr id="17" name="Text Placeholder 2">
            <a:extLst>
              <a:ext uri="{FF2B5EF4-FFF2-40B4-BE49-F238E27FC236}">
                <a16:creationId xmlns:a16="http://schemas.microsoft.com/office/drawing/2014/main" id="{D07B1BBA-BDD6-2D4A-9058-AFCF47E15935}"/>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44781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ighlight Page - 3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sp>
        <p:nvSpPr>
          <p:cNvPr id="13" name="Content Placeholder 2">
            <a:extLst>
              <a:ext uri="{FF2B5EF4-FFF2-40B4-BE49-F238E27FC236}">
                <a16:creationId xmlns:a16="http://schemas.microsoft.com/office/drawing/2014/main" id="{E6973D32-DAF2-944A-B4BA-7E5833FF698A}"/>
              </a:ext>
            </a:extLst>
          </p:cNvPr>
          <p:cNvSpPr>
            <a:spLocks noGrp="1"/>
          </p:cNvSpPr>
          <p:nvPr>
            <p:ph sz="quarter" idx="14" hasCustomPrompt="1"/>
          </p:nvPr>
        </p:nvSpPr>
        <p:spPr>
          <a:xfrm>
            <a:off x="8161116"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sp>
        <p:nvSpPr>
          <p:cNvPr id="16" name="Content Placeholder 2">
            <a:extLst>
              <a:ext uri="{FF2B5EF4-FFF2-40B4-BE49-F238E27FC236}">
                <a16:creationId xmlns:a16="http://schemas.microsoft.com/office/drawing/2014/main" id="{BEBF22E0-35AD-FF47-9A21-C93464C51FEB}"/>
              </a:ext>
            </a:extLst>
          </p:cNvPr>
          <p:cNvSpPr>
            <a:spLocks noGrp="1"/>
          </p:cNvSpPr>
          <p:nvPr>
            <p:ph sz="quarter" idx="15" hasCustomPrompt="1"/>
          </p:nvPr>
        </p:nvSpPr>
        <p:spPr>
          <a:xfrm>
            <a:off x="4344482"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C4AA1F8-148C-9F4E-8FE7-73BBC90E4A30}"/>
              </a:ext>
            </a:extLst>
          </p:cNvPr>
          <p:cNvCxnSpPr>
            <a:cxnSpLocks/>
          </p:cNvCxnSpPr>
          <p:nvPr userDrawn="1"/>
        </p:nvCxnSpPr>
        <p:spPr>
          <a:xfrm>
            <a:off x="4344482"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81E2B3F-1B5B-A54E-B3DE-4E954E111990}"/>
              </a:ext>
            </a:extLst>
          </p:cNvPr>
          <p:cNvCxnSpPr>
            <a:cxnSpLocks/>
          </p:cNvCxnSpPr>
          <p:nvPr userDrawn="1"/>
        </p:nvCxnSpPr>
        <p:spPr>
          <a:xfrm>
            <a:off x="8161116"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4" name="Text Placeholder 7">
            <a:extLst>
              <a:ext uri="{FF2B5EF4-FFF2-40B4-BE49-F238E27FC236}">
                <a16:creationId xmlns:a16="http://schemas.microsoft.com/office/drawing/2014/main" id="{EC53DC35-3E01-C643-8DF5-DD5089C57C6A}"/>
              </a:ext>
            </a:extLst>
          </p:cNvPr>
          <p:cNvSpPr>
            <a:spLocks noGrp="1"/>
          </p:cNvSpPr>
          <p:nvPr>
            <p:ph type="body" sz="quarter" idx="18" hasCustomPrompt="1"/>
          </p:nvPr>
        </p:nvSpPr>
        <p:spPr>
          <a:xfrm>
            <a:off x="4344482"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5" name="Text Placeholder 7">
            <a:extLst>
              <a:ext uri="{FF2B5EF4-FFF2-40B4-BE49-F238E27FC236}">
                <a16:creationId xmlns:a16="http://schemas.microsoft.com/office/drawing/2014/main" id="{2D5787FB-2728-3641-BBAE-6E2933DD57E8}"/>
              </a:ext>
            </a:extLst>
          </p:cNvPr>
          <p:cNvSpPr>
            <a:spLocks noGrp="1"/>
          </p:cNvSpPr>
          <p:nvPr>
            <p:ph type="body" sz="quarter" idx="19" hasCustomPrompt="1"/>
          </p:nvPr>
        </p:nvSpPr>
        <p:spPr>
          <a:xfrm>
            <a:off x="8151490"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333903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ighlight Page - 4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20" name="Content Placeholder 2">
            <a:extLst>
              <a:ext uri="{FF2B5EF4-FFF2-40B4-BE49-F238E27FC236}">
                <a16:creationId xmlns:a16="http://schemas.microsoft.com/office/drawing/2014/main" id="{C321DA41-B2EF-9849-8641-59993AE29AFF}"/>
              </a:ext>
            </a:extLst>
          </p:cNvPr>
          <p:cNvSpPr>
            <a:spLocks noGrp="1"/>
          </p:cNvSpPr>
          <p:nvPr>
            <p:ph sz="quarter" idx="18" hasCustomPrompt="1"/>
          </p:nvPr>
        </p:nvSpPr>
        <p:spPr>
          <a:xfrm>
            <a:off x="34235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5" name="Straight Connector 24">
            <a:extLst>
              <a:ext uri="{FF2B5EF4-FFF2-40B4-BE49-F238E27FC236}">
                <a16:creationId xmlns:a16="http://schemas.microsoft.com/office/drawing/2014/main" id="{F5F4A3FD-FE52-4D4D-9E5B-EA88044EE960}"/>
              </a:ext>
            </a:extLst>
          </p:cNvPr>
          <p:cNvCxnSpPr>
            <a:cxnSpLocks/>
          </p:cNvCxnSpPr>
          <p:nvPr userDrawn="1"/>
        </p:nvCxnSpPr>
        <p:spPr>
          <a:xfrm>
            <a:off x="34235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 Placeholder 7">
            <a:extLst>
              <a:ext uri="{FF2B5EF4-FFF2-40B4-BE49-F238E27FC236}">
                <a16:creationId xmlns:a16="http://schemas.microsoft.com/office/drawing/2014/main" id="{EB8E757E-0EA7-4847-B3C9-387486D90AFC}"/>
              </a:ext>
            </a:extLst>
          </p:cNvPr>
          <p:cNvSpPr>
            <a:spLocks noGrp="1"/>
          </p:cNvSpPr>
          <p:nvPr>
            <p:ph type="body" sz="quarter" idx="19" hasCustomPrompt="1"/>
          </p:nvPr>
        </p:nvSpPr>
        <p:spPr>
          <a:xfrm>
            <a:off x="3429575"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7" name="Content Placeholder 2">
            <a:extLst>
              <a:ext uri="{FF2B5EF4-FFF2-40B4-BE49-F238E27FC236}">
                <a16:creationId xmlns:a16="http://schemas.microsoft.com/office/drawing/2014/main" id="{3D62FF2C-33BF-8D49-8895-810BAFF641B1}"/>
              </a:ext>
            </a:extLst>
          </p:cNvPr>
          <p:cNvSpPr>
            <a:spLocks noGrp="1"/>
          </p:cNvSpPr>
          <p:nvPr>
            <p:ph sz="quarter" idx="20" hasCustomPrompt="1"/>
          </p:nvPr>
        </p:nvSpPr>
        <p:spPr>
          <a:xfrm>
            <a:off x="63227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8" name="Straight Connector 27">
            <a:extLst>
              <a:ext uri="{FF2B5EF4-FFF2-40B4-BE49-F238E27FC236}">
                <a16:creationId xmlns:a16="http://schemas.microsoft.com/office/drawing/2014/main" id="{0719C7C2-1E5F-D54A-8CEF-AB784193B29C}"/>
              </a:ext>
            </a:extLst>
          </p:cNvPr>
          <p:cNvCxnSpPr>
            <a:cxnSpLocks/>
          </p:cNvCxnSpPr>
          <p:nvPr userDrawn="1"/>
        </p:nvCxnSpPr>
        <p:spPr>
          <a:xfrm>
            <a:off x="63227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 Placeholder 7">
            <a:extLst>
              <a:ext uri="{FF2B5EF4-FFF2-40B4-BE49-F238E27FC236}">
                <a16:creationId xmlns:a16="http://schemas.microsoft.com/office/drawing/2014/main" id="{7573E705-C4E5-0D4E-8634-9419351F787E}"/>
              </a:ext>
            </a:extLst>
          </p:cNvPr>
          <p:cNvSpPr>
            <a:spLocks noGrp="1"/>
          </p:cNvSpPr>
          <p:nvPr>
            <p:ph type="body" sz="quarter" idx="21" hasCustomPrompt="1"/>
          </p:nvPr>
        </p:nvSpPr>
        <p:spPr>
          <a:xfrm>
            <a:off x="632272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0" name="Content Placeholder 2">
            <a:extLst>
              <a:ext uri="{FF2B5EF4-FFF2-40B4-BE49-F238E27FC236}">
                <a16:creationId xmlns:a16="http://schemas.microsoft.com/office/drawing/2014/main" id="{31FE6193-CBD6-6141-BAF0-5699EE6BE48B}"/>
              </a:ext>
            </a:extLst>
          </p:cNvPr>
          <p:cNvSpPr>
            <a:spLocks noGrp="1"/>
          </p:cNvSpPr>
          <p:nvPr>
            <p:ph sz="quarter" idx="22" hasCustomPrompt="1"/>
          </p:nvPr>
        </p:nvSpPr>
        <p:spPr>
          <a:xfrm>
            <a:off x="9212848"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31" name="Straight Connector 30">
            <a:extLst>
              <a:ext uri="{FF2B5EF4-FFF2-40B4-BE49-F238E27FC236}">
                <a16:creationId xmlns:a16="http://schemas.microsoft.com/office/drawing/2014/main" id="{E8C7C0B5-E23C-7146-960D-91248E731C26}"/>
              </a:ext>
            </a:extLst>
          </p:cNvPr>
          <p:cNvCxnSpPr>
            <a:cxnSpLocks/>
          </p:cNvCxnSpPr>
          <p:nvPr userDrawn="1"/>
        </p:nvCxnSpPr>
        <p:spPr>
          <a:xfrm>
            <a:off x="9212848"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2" name="Text Placeholder 7">
            <a:extLst>
              <a:ext uri="{FF2B5EF4-FFF2-40B4-BE49-F238E27FC236}">
                <a16:creationId xmlns:a16="http://schemas.microsoft.com/office/drawing/2014/main" id="{7EA73A46-092C-0E4B-8B12-F3E8A5159A7D}"/>
              </a:ext>
            </a:extLst>
          </p:cNvPr>
          <p:cNvSpPr>
            <a:spLocks noGrp="1"/>
          </p:cNvSpPr>
          <p:nvPr>
            <p:ph type="body" sz="quarter" idx="23" hasCustomPrompt="1"/>
          </p:nvPr>
        </p:nvSpPr>
        <p:spPr>
          <a:xfrm>
            <a:off x="921587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Tree>
    <p:extLst>
      <p:ext uri="{BB962C8B-B14F-4D97-AF65-F5344CB8AC3E}">
        <p14:creationId xmlns:p14="http://schemas.microsoft.com/office/powerpoint/2010/main" val="818091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Slide - 1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4" name="Title 3">
            <a:extLst>
              <a:ext uri="{FF2B5EF4-FFF2-40B4-BE49-F238E27FC236}">
                <a16:creationId xmlns:a16="http://schemas.microsoft.com/office/drawing/2014/main" id="{3EF6223D-14E0-B744-A0C1-F2C6CBA87EF7}"/>
              </a:ext>
            </a:extLst>
          </p:cNvPr>
          <p:cNvSpPr>
            <a:spLocks noGrp="1"/>
          </p:cNvSpPr>
          <p:nvPr>
            <p:ph type="title" hasCustomPrompt="1"/>
          </p:nvPr>
        </p:nvSpPr>
        <p:spPr>
          <a:xfrm>
            <a:off x="518617" y="365126"/>
            <a:ext cx="11191164" cy="849525"/>
          </a:xfrm>
        </p:spPr>
        <p:txBody>
          <a:bodyPr anchor="ctr"/>
          <a:lstStyle>
            <a:lvl1pPr>
              <a:lnSpc>
                <a:spcPct val="80000"/>
              </a:lnSpc>
              <a:defRPr/>
            </a:lvl1pPr>
          </a:lstStyle>
          <a:p>
            <a:r>
              <a:rPr lang="en-US" dirty="0"/>
              <a:t>Title League</a:t>
            </a:r>
            <a:br>
              <a:rPr lang="en-US" dirty="0"/>
            </a:br>
            <a:r>
              <a:rPr lang="en-US" dirty="0"/>
              <a:t>gothic 32pt</a:t>
            </a:r>
          </a:p>
        </p:txBody>
      </p:sp>
      <p:sp>
        <p:nvSpPr>
          <p:cNvPr id="8" name="Content Placeholder 2">
            <a:extLst>
              <a:ext uri="{FF2B5EF4-FFF2-40B4-BE49-F238E27FC236}">
                <a16:creationId xmlns:a16="http://schemas.microsoft.com/office/drawing/2014/main" id="{FD72BE9E-252E-5C4F-94CB-F2298E114404}"/>
              </a:ext>
            </a:extLst>
          </p:cNvPr>
          <p:cNvSpPr>
            <a:spLocks noGrp="1"/>
          </p:cNvSpPr>
          <p:nvPr>
            <p:ph sz="half" idx="1" hasCustomPrompt="1"/>
          </p:nvPr>
        </p:nvSpPr>
        <p:spPr>
          <a:xfrm>
            <a:off x="530352" y="1755648"/>
            <a:ext cx="7696200" cy="4305299"/>
          </a:xfrm>
        </p:spPr>
        <p:txBody>
          <a:bodyPr/>
          <a:lstStyle>
            <a:lvl1pPr>
              <a:defRPr sz="1600"/>
            </a:lvl1pPr>
          </a:lstStyle>
          <a:p>
            <a:pPr lvl="0"/>
            <a:r>
              <a:rPr lang="en-US" dirty="0"/>
              <a:t>Copy Brandon Grotesque Regular 16pt</a:t>
            </a:r>
          </a:p>
        </p:txBody>
      </p:sp>
      <p:cxnSp>
        <p:nvCxnSpPr>
          <p:cNvPr id="10" name="Straight Connector 9">
            <a:extLst>
              <a:ext uri="{FF2B5EF4-FFF2-40B4-BE49-F238E27FC236}">
                <a16:creationId xmlns:a16="http://schemas.microsoft.com/office/drawing/2014/main" id="{C463F8C5-A4FB-A94F-976F-45ACB2ECEF85}"/>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Slide - 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League</a:t>
            </a:r>
            <a:br>
              <a:rPr lang="en-US" dirty="0"/>
            </a:br>
            <a:r>
              <a:rPr lang="en-US" dirty="0"/>
              <a:t>gothic 32pt</a:t>
            </a:r>
          </a:p>
        </p:txBody>
      </p:sp>
      <p:sp>
        <p:nvSpPr>
          <p:cNvPr id="3" name="Content Placeholder 2"/>
          <p:cNvSpPr>
            <a:spLocks noGrp="1"/>
          </p:cNvSpPr>
          <p:nvPr>
            <p:ph sz="half" idx="1" hasCustomPrompt="1"/>
          </p:nvPr>
        </p:nvSpPr>
        <p:spPr>
          <a:xfrm>
            <a:off x="530352" y="1755648"/>
            <a:ext cx="5500858" cy="4305299"/>
          </a:xfrm>
        </p:spPr>
        <p:txBody>
          <a:bodyPr/>
          <a:lstStyle>
            <a:lvl1pPr>
              <a:defRPr sz="1600"/>
            </a:lvl1pPr>
          </a:lstStyle>
          <a:p>
            <a:pPr lvl="0"/>
            <a:r>
              <a:rPr lang="en-US" dirty="0"/>
              <a:t>Copy Brandon Grotesque Regular 16pt</a:t>
            </a:r>
          </a:p>
        </p:txBody>
      </p:sp>
      <p:sp>
        <p:nvSpPr>
          <p:cNvPr id="4" name="Content Placeholder 3"/>
          <p:cNvSpPr>
            <a:spLocks noGrp="1"/>
          </p:cNvSpPr>
          <p:nvPr>
            <p:ph sz="half" idx="2" hasCustomPrompt="1"/>
          </p:nvPr>
        </p:nvSpPr>
        <p:spPr>
          <a:xfrm>
            <a:off x="6208923" y="1752601"/>
            <a:ext cx="5500858" cy="4305299"/>
          </a:xfrm>
        </p:spPr>
        <p:txBody>
          <a:bodyPr/>
          <a:lstStyle>
            <a:lvl1pPr>
              <a:defRPr sz="1600"/>
            </a:lvl1pPr>
          </a:lstStyle>
          <a:p>
            <a:pPr lvl="0"/>
            <a:r>
              <a:rPr lang="en-US" dirty="0"/>
              <a:t>Copy Brandon Grotesque Regular 16pt</a:t>
            </a:r>
          </a:p>
        </p:txBody>
      </p:sp>
      <p:sp>
        <p:nvSpPr>
          <p:cNvPr id="10" name="Slide Number Placeholder 9"/>
          <p:cNvSpPr>
            <a:spLocks noGrp="1"/>
          </p:cNvSpPr>
          <p:nvPr>
            <p:ph type="sldNum" sz="quarter" idx="12"/>
          </p:nvPr>
        </p:nvSpPr>
        <p:spPr/>
        <p:txBody>
          <a:bodyPr/>
          <a:lstStyle/>
          <a:p>
            <a:fld id="{B15A4BD5-B51F-9048-892F-7599ACE81F82}" type="slidenum">
              <a:rPr lang="en-US" smtClean="0"/>
              <a:pPr/>
              <a:t>‹#›</a:t>
            </a:fld>
            <a:endParaRPr lang="en-US"/>
          </a:p>
        </p:txBody>
      </p:sp>
      <p:sp>
        <p:nvSpPr>
          <p:cNvPr id="11"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cxnSp>
        <p:nvCxnSpPr>
          <p:cNvPr id="8" name="Straight Connector 7">
            <a:extLst>
              <a:ext uri="{FF2B5EF4-FFF2-40B4-BE49-F238E27FC236}">
                <a16:creationId xmlns:a16="http://schemas.microsoft.com/office/drawing/2014/main" id="{D70966F8-6E20-ED43-85D1-431DA6F2A214}"/>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Slide - 1 Column w/ subhead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1748645"/>
            <a:ext cx="5486075"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5" name="Text Placeholder 4"/>
          <p:cNvSpPr>
            <a:spLocks noGrp="1"/>
          </p:cNvSpPr>
          <p:nvPr>
            <p:ph type="body" sz="quarter" idx="3" hasCustomPrompt="1"/>
          </p:nvPr>
        </p:nvSpPr>
        <p:spPr>
          <a:xfrm>
            <a:off x="6172199" y="1748645"/>
            <a:ext cx="5524501"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6" name="Content Placeholder 5"/>
          <p:cNvSpPr>
            <a:spLocks noGrp="1"/>
          </p:cNvSpPr>
          <p:nvPr>
            <p:ph sz="quarter" idx="4" hasCustomPrompt="1"/>
          </p:nvPr>
        </p:nvSpPr>
        <p:spPr>
          <a:xfrm>
            <a:off x="6172200" y="2139066"/>
            <a:ext cx="5524500" cy="3918833"/>
          </a:xfrm>
        </p:spPr>
        <p:txBody>
          <a:bodyPr/>
          <a:lstStyle>
            <a:lvl1pPr>
              <a:defRPr sz="1600"/>
            </a:lvl1pPr>
          </a:lstStyle>
          <a:p>
            <a:pPr lvl="0"/>
            <a:r>
              <a:rPr lang="en-US" dirty="0"/>
              <a:t>Copy Brandon Grotesque Regular 16pt</a:t>
            </a:r>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13" name="Footer Placeholder 12"/>
          <p:cNvSpPr>
            <a:spLocks noGrp="1"/>
          </p:cNvSpPr>
          <p:nvPr>
            <p:ph type="ftr" sz="quarter" idx="1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10" name="Title 1">
            <a:extLst>
              <a:ext uri="{FF2B5EF4-FFF2-40B4-BE49-F238E27FC236}">
                <a16:creationId xmlns:a16="http://schemas.microsoft.com/office/drawing/2014/main" id="{C8CDADB9-3765-FB45-898B-8A78D1F609D2}"/>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sp>
        <p:nvSpPr>
          <p:cNvPr id="11" name="Content Placeholder 2">
            <a:extLst>
              <a:ext uri="{FF2B5EF4-FFF2-40B4-BE49-F238E27FC236}">
                <a16:creationId xmlns:a16="http://schemas.microsoft.com/office/drawing/2014/main" id="{1D142B1B-C6B3-CC4F-9714-B15EA5DC74CC}"/>
              </a:ext>
            </a:extLst>
          </p:cNvPr>
          <p:cNvSpPr>
            <a:spLocks noGrp="1"/>
          </p:cNvSpPr>
          <p:nvPr>
            <p:ph sz="half" idx="14" hasCustomPrompt="1"/>
          </p:nvPr>
        </p:nvSpPr>
        <p:spPr>
          <a:xfrm>
            <a:off x="530352" y="2139067"/>
            <a:ext cx="5500858" cy="3918834"/>
          </a:xfrm>
        </p:spPr>
        <p:txBody>
          <a:bodyPr/>
          <a:lstStyle>
            <a:lvl1pPr>
              <a:defRPr sz="1600"/>
            </a:lvl1pPr>
          </a:lstStyle>
          <a:p>
            <a:pPr lvl="0"/>
            <a:r>
              <a:rPr lang="en-US" dirty="0"/>
              <a:t>Copy Brandon Grotesque Regular 16pt</a:t>
            </a:r>
          </a:p>
        </p:txBody>
      </p:sp>
      <p:cxnSp>
        <p:nvCxnSpPr>
          <p:cNvPr id="15" name="Straight Connector 14">
            <a:extLst>
              <a:ext uri="{FF2B5EF4-FFF2-40B4-BE49-F238E27FC236}">
                <a16:creationId xmlns:a16="http://schemas.microsoft.com/office/drawing/2014/main" id="{6E8126C4-5D6F-CF4E-8867-00EBF6E3E5C0}"/>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Slide - 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League</a:t>
            </a:r>
            <a:br>
              <a:rPr lang="en-US" dirty="0"/>
            </a:br>
            <a:r>
              <a:rPr lang="en-US" dirty="0"/>
              <a:t>gothic 32pt</a:t>
            </a:r>
          </a:p>
        </p:txBody>
      </p:sp>
      <p:sp>
        <p:nvSpPr>
          <p:cNvPr id="4" name="Content Placeholder 3"/>
          <p:cNvSpPr>
            <a:spLocks noGrp="1"/>
          </p:cNvSpPr>
          <p:nvPr>
            <p:ph sz="half" idx="2" hasCustomPrompt="1"/>
          </p:nvPr>
        </p:nvSpPr>
        <p:spPr>
          <a:xfrm>
            <a:off x="4312752" y="1704814"/>
            <a:ext cx="3587284" cy="4353086"/>
          </a:xfrm>
        </p:spPr>
        <p:txBody>
          <a:bodyPr/>
          <a:lstStyle>
            <a:lvl1pPr>
              <a:defRPr sz="1600"/>
            </a:lvl1pPr>
          </a:lstStyle>
          <a:p>
            <a:pPr lvl="0"/>
            <a:r>
              <a:rPr lang="en-US" dirty="0"/>
              <a:t>Copy Brandon Grotesque Regular 16pt</a:t>
            </a:r>
          </a:p>
        </p:txBody>
      </p:sp>
      <p:sp>
        <p:nvSpPr>
          <p:cNvPr id="8" name="Date Placeholder 7"/>
          <p:cNvSpPr>
            <a:spLocks noGrp="1"/>
          </p:cNvSpPr>
          <p:nvPr>
            <p:ph type="dt" sz="half" idx="10"/>
          </p:nvPr>
        </p:nvSpPr>
        <p:spPr>
          <a:xfrm>
            <a:off x="14765216" y="3082200"/>
            <a:ext cx="2743200" cy="365125"/>
          </a:xfrm>
        </p:spPr>
        <p:txBody>
          <a:bodyPr/>
          <a:lstStyle/>
          <a:p>
            <a:fld id="{5BB816F4-1AC8-3748-95D4-12DB8B98CB2C}" type="datetime1">
              <a:rPr lang="en-US" smtClean="0"/>
              <a:t>10/11/19</a:t>
            </a:fld>
            <a:endParaRPr lang="en-US"/>
          </a:p>
        </p:txBody>
      </p:sp>
      <p:sp>
        <p:nvSpPr>
          <p:cNvPr id="10" name="Slide Number Placeholder 9"/>
          <p:cNvSpPr>
            <a:spLocks noGrp="1"/>
          </p:cNvSpPr>
          <p:nvPr>
            <p:ph type="sldNum" sz="quarter" idx="12"/>
          </p:nvPr>
        </p:nvSpPr>
        <p:spPr/>
        <p:txBody>
          <a:bodyPr/>
          <a:lstStyle/>
          <a:p>
            <a:fld id="{B15A4BD5-B51F-9048-892F-7599ACE81F82}" type="slidenum">
              <a:rPr lang="en-US" smtClean="0"/>
              <a:pPr/>
              <a:t>‹#›</a:t>
            </a:fld>
            <a:endParaRPr lang="en-US"/>
          </a:p>
        </p:txBody>
      </p:sp>
      <p:sp>
        <p:nvSpPr>
          <p:cNvPr id="11" name="Content Placeholder 3"/>
          <p:cNvSpPr>
            <a:spLocks noGrp="1"/>
          </p:cNvSpPr>
          <p:nvPr>
            <p:ph sz="half" idx="13" hasCustomPrompt="1"/>
          </p:nvPr>
        </p:nvSpPr>
        <p:spPr>
          <a:xfrm>
            <a:off x="8092104" y="1704813"/>
            <a:ext cx="3587284" cy="4353086"/>
          </a:xfrm>
        </p:spPr>
        <p:txBody>
          <a:bodyPr/>
          <a:lstStyle>
            <a:lvl1pPr>
              <a:defRPr sz="1600"/>
            </a:lvl1pPr>
          </a:lstStyle>
          <a:p>
            <a:pPr lvl="0"/>
            <a:r>
              <a:rPr lang="en-US" dirty="0"/>
              <a:t>Copy Brandon Grotesque Regular 16pt</a:t>
            </a:r>
          </a:p>
        </p:txBody>
      </p:sp>
      <p:sp>
        <p:nvSpPr>
          <p:cNvPr id="12" name="Content Placeholder 3"/>
          <p:cNvSpPr>
            <a:spLocks noGrp="1"/>
          </p:cNvSpPr>
          <p:nvPr>
            <p:ph sz="half" idx="14" hasCustomPrompt="1"/>
          </p:nvPr>
        </p:nvSpPr>
        <p:spPr>
          <a:xfrm>
            <a:off x="530352" y="1716773"/>
            <a:ext cx="3587284" cy="4353086"/>
          </a:xfrm>
        </p:spPr>
        <p:txBody>
          <a:bodyPr/>
          <a:lstStyle>
            <a:lvl1pPr>
              <a:defRPr sz="1600"/>
            </a:lvl1pPr>
          </a:lstStyle>
          <a:p>
            <a:pPr lvl="0"/>
            <a:r>
              <a:rPr lang="en-US" dirty="0"/>
              <a:t>Copy Brandon Grotesque Regular 16pt</a:t>
            </a:r>
          </a:p>
        </p:txBody>
      </p: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cxnSp>
        <p:nvCxnSpPr>
          <p:cNvPr id="14" name="Straight Connector 13">
            <a:extLst>
              <a:ext uri="{FF2B5EF4-FFF2-40B4-BE49-F238E27FC236}">
                <a16:creationId xmlns:a16="http://schemas.microsoft.com/office/drawing/2014/main" id="{70E6949A-B29C-4747-9602-36BD91E41C4F}"/>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sic Slide - 3 Column w/ subheads">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17" name="Footer Placeholder 12"/>
          <p:cNvSpPr>
            <a:spLocks noGrp="1"/>
          </p:cNvSpPr>
          <p:nvPr>
            <p:ph type="ftr" sz="quarter" idx="16"/>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19" name="Text Placeholder 2">
            <a:extLst>
              <a:ext uri="{FF2B5EF4-FFF2-40B4-BE49-F238E27FC236}">
                <a16:creationId xmlns:a16="http://schemas.microsoft.com/office/drawing/2014/main" id="{974EA316-4FF7-1842-8B96-4EBA6F52D13B}"/>
              </a:ext>
            </a:extLst>
          </p:cNvPr>
          <p:cNvSpPr>
            <a:spLocks noGrp="1"/>
          </p:cNvSpPr>
          <p:nvPr>
            <p:ph type="body" idx="17" hasCustomPrompt="1"/>
          </p:nvPr>
        </p:nvSpPr>
        <p:spPr>
          <a:xfrm>
            <a:off x="533401"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0" name="Content Placeholder 3">
            <a:extLst>
              <a:ext uri="{FF2B5EF4-FFF2-40B4-BE49-F238E27FC236}">
                <a16:creationId xmlns:a16="http://schemas.microsoft.com/office/drawing/2014/main" id="{5F14D8D8-EDF1-0241-8F6B-F916568F5EE1}"/>
              </a:ext>
            </a:extLst>
          </p:cNvPr>
          <p:cNvSpPr>
            <a:spLocks noGrp="1"/>
          </p:cNvSpPr>
          <p:nvPr>
            <p:ph sz="half" idx="18" hasCustomPrompt="1"/>
          </p:nvPr>
        </p:nvSpPr>
        <p:spPr>
          <a:xfrm>
            <a:off x="533401" y="2139066"/>
            <a:ext cx="3587284" cy="3918833"/>
          </a:xfrm>
        </p:spPr>
        <p:txBody>
          <a:bodyPr/>
          <a:lstStyle>
            <a:lvl1pPr>
              <a:defRPr sz="1600"/>
            </a:lvl1pPr>
          </a:lstStyle>
          <a:p>
            <a:pPr lvl="0"/>
            <a:r>
              <a:rPr lang="en-US" dirty="0"/>
              <a:t>Copy Brandon Grotesque Regular 16pt</a:t>
            </a:r>
          </a:p>
        </p:txBody>
      </p:sp>
      <p:sp>
        <p:nvSpPr>
          <p:cNvPr id="21" name="Text Placeholder 2">
            <a:extLst>
              <a:ext uri="{FF2B5EF4-FFF2-40B4-BE49-F238E27FC236}">
                <a16:creationId xmlns:a16="http://schemas.microsoft.com/office/drawing/2014/main" id="{056DFF80-8758-8840-BA09-B07A8B748863}"/>
              </a:ext>
            </a:extLst>
          </p:cNvPr>
          <p:cNvSpPr>
            <a:spLocks noGrp="1"/>
          </p:cNvSpPr>
          <p:nvPr>
            <p:ph type="body" idx="19" hasCustomPrompt="1"/>
          </p:nvPr>
        </p:nvSpPr>
        <p:spPr>
          <a:xfrm>
            <a:off x="8098530"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2" name="Content Placeholder 3">
            <a:extLst>
              <a:ext uri="{FF2B5EF4-FFF2-40B4-BE49-F238E27FC236}">
                <a16:creationId xmlns:a16="http://schemas.microsoft.com/office/drawing/2014/main" id="{A78C9033-97EC-A048-8169-4BB6526CE09A}"/>
              </a:ext>
            </a:extLst>
          </p:cNvPr>
          <p:cNvSpPr>
            <a:spLocks noGrp="1"/>
          </p:cNvSpPr>
          <p:nvPr>
            <p:ph sz="half" idx="20" hasCustomPrompt="1"/>
          </p:nvPr>
        </p:nvSpPr>
        <p:spPr>
          <a:xfrm>
            <a:off x="8098530" y="2139066"/>
            <a:ext cx="3587284" cy="3918833"/>
          </a:xfrm>
        </p:spPr>
        <p:txBody>
          <a:bodyPr/>
          <a:lstStyle>
            <a:lvl1pPr>
              <a:defRPr sz="1600"/>
            </a:lvl1pPr>
          </a:lstStyle>
          <a:p>
            <a:pPr lvl="0"/>
            <a:r>
              <a:rPr lang="en-US" dirty="0"/>
              <a:t>Copy Brandon Grotesque Regular 16pt</a:t>
            </a:r>
          </a:p>
        </p:txBody>
      </p:sp>
      <p:sp>
        <p:nvSpPr>
          <p:cNvPr id="23" name="Text Placeholder 2">
            <a:extLst>
              <a:ext uri="{FF2B5EF4-FFF2-40B4-BE49-F238E27FC236}">
                <a16:creationId xmlns:a16="http://schemas.microsoft.com/office/drawing/2014/main" id="{1C0B6B9A-7E04-DD45-BBE6-1A28D194DA9C}"/>
              </a:ext>
            </a:extLst>
          </p:cNvPr>
          <p:cNvSpPr>
            <a:spLocks noGrp="1"/>
          </p:cNvSpPr>
          <p:nvPr>
            <p:ph type="body" idx="21" hasCustomPrompt="1"/>
          </p:nvPr>
        </p:nvSpPr>
        <p:spPr>
          <a:xfrm>
            <a:off x="4302358"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4" name="Content Placeholder 3">
            <a:extLst>
              <a:ext uri="{FF2B5EF4-FFF2-40B4-BE49-F238E27FC236}">
                <a16:creationId xmlns:a16="http://schemas.microsoft.com/office/drawing/2014/main" id="{411244D2-246A-F54F-89E0-85C4A962091E}"/>
              </a:ext>
            </a:extLst>
          </p:cNvPr>
          <p:cNvSpPr>
            <a:spLocks noGrp="1"/>
          </p:cNvSpPr>
          <p:nvPr>
            <p:ph sz="half" idx="22" hasCustomPrompt="1"/>
          </p:nvPr>
        </p:nvSpPr>
        <p:spPr>
          <a:xfrm>
            <a:off x="4302358" y="2139066"/>
            <a:ext cx="3587284" cy="3918833"/>
          </a:xfrm>
        </p:spPr>
        <p:txBody>
          <a:bodyPr/>
          <a:lstStyle>
            <a:lvl1pPr>
              <a:defRPr sz="1600"/>
            </a:lvl1pPr>
          </a:lstStyle>
          <a:p>
            <a:pPr lvl="0"/>
            <a:r>
              <a:rPr lang="en-US" dirty="0"/>
              <a:t>Copy Brandon Grotesque Regular 16pt</a:t>
            </a:r>
          </a:p>
        </p:txBody>
      </p:sp>
      <p:sp>
        <p:nvSpPr>
          <p:cNvPr id="14" name="Title 1">
            <a:extLst>
              <a:ext uri="{FF2B5EF4-FFF2-40B4-BE49-F238E27FC236}">
                <a16:creationId xmlns:a16="http://schemas.microsoft.com/office/drawing/2014/main" id="{13D61897-E653-1D42-A782-04D35C2A1B8B}"/>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cxnSp>
        <p:nvCxnSpPr>
          <p:cNvPr id="15" name="Straight Connector 14">
            <a:extLst>
              <a:ext uri="{FF2B5EF4-FFF2-40B4-BE49-F238E27FC236}">
                <a16:creationId xmlns:a16="http://schemas.microsoft.com/office/drawing/2014/main" id="{C33DA534-222E-7F4E-A0D7-8F3599CBBE4E}"/>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sic Slide - No Text">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3676E492-2618-4A48-ADCE-48DA45E2E280}" type="datetime1">
              <a:rPr lang="en-US" smtClean="0"/>
              <a:t>10/11/19</a:t>
            </a:fld>
            <a:endParaRPr lang="en-US"/>
          </a:p>
        </p:txBody>
      </p:sp>
      <p:sp>
        <p:nvSpPr>
          <p:cNvPr id="8" name="Slide Number Placeholder 7"/>
          <p:cNvSpPr>
            <a:spLocks noGrp="1"/>
          </p:cNvSpPr>
          <p:nvPr>
            <p:ph type="sldNum" sz="quarter" idx="12"/>
          </p:nvPr>
        </p:nvSpPr>
        <p:spPr/>
        <p:txBody>
          <a:bodyPr/>
          <a:lstStyle/>
          <a:p>
            <a:fld id="{B15A4BD5-B51F-9048-892F-7599ACE81F82}" type="slidenum">
              <a:rPr lang="en-US" smtClean="0"/>
              <a:pPr/>
              <a:t>‹#›</a:t>
            </a:fld>
            <a:endParaRPr lang="en-US"/>
          </a:p>
        </p:txBody>
      </p:sp>
      <p:sp>
        <p:nvSpPr>
          <p:cNvPr id="9"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7" name="Title 1">
            <a:extLst>
              <a:ext uri="{FF2B5EF4-FFF2-40B4-BE49-F238E27FC236}">
                <a16:creationId xmlns:a16="http://schemas.microsoft.com/office/drawing/2014/main" id="{BA71B0FF-99EB-B943-8105-9061190151C5}"/>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cxnSp>
        <p:nvCxnSpPr>
          <p:cNvPr id="11" name="Straight Connector 10">
            <a:extLst>
              <a:ext uri="{FF2B5EF4-FFF2-40B4-BE49-F238E27FC236}">
                <a16:creationId xmlns:a16="http://schemas.microsoft.com/office/drawing/2014/main" id="{1659D537-4B4F-944D-887E-FEF19E9A49AD}"/>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ext Focus Light Pattern">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158255" y="1524000"/>
            <a:ext cx="7887020" cy="3836893"/>
          </a:xfrm>
        </p:spPr>
        <p:txBody>
          <a:bodyPr anchor="ctr" anchorCtr="0"/>
          <a:lstStyle>
            <a:lvl1pPr marL="0" indent="0" algn="ctr">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24pt Regular</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D57EED8-4242-B743-B1ED-C655302AFCAD}" type="datetime1">
              <a:rPr lang="en-US" smtClean="0"/>
              <a:t>10/11/19</a:t>
            </a:fld>
            <a:endParaRPr lang="en-US"/>
          </a:p>
        </p:txBody>
      </p:sp>
      <p:sp>
        <p:nvSpPr>
          <p:cNvPr id="7" name="Slide Number Placeholder 6"/>
          <p:cNvSpPr>
            <a:spLocks noGrp="1"/>
          </p:cNvSpPr>
          <p:nvPr>
            <p:ph type="sldNum" sz="quarter" idx="12"/>
          </p:nvPr>
        </p:nvSpPr>
        <p:spPr/>
        <p:txBody>
          <a:bodyPr/>
          <a:lstStyle/>
          <a:p>
            <a:fld id="{B15A4BD5-B51F-9048-892F-7599ACE81F82}" type="slidenum">
              <a:rPr lang="en-US" smtClean="0"/>
              <a:pPr/>
              <a:t>‹#›</a:t>
            </a:fld>
            <a:endParaRPr lang="en-US"/>
          </a:p>
        </p:txBody>
      </p:sp>
      <p:sp>
        <p:nvSpPr>
          <p:cNvPr id="8"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Tru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02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Title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a:xfrm>
            <a:off x="3226627" y="2884486"/>
            <a:ext cx="5738746" cy="1326704"/>
          </a:xfrm>
        </p:spPr>
        <p:txBody>
          <a:bodyPr anchor="ctr" anchorCtr="0"/>
          <a:lstStyle>
            <a:lvl1pPr marL="0" indent="0" algn="ctr">
              <a:lnSpc>
                <a:spcPct val="80000"/>
              </a:lnSpc>
              <a:buNone/>
              <a:defRPr sz="6000" cap="all" baseline="0">
                <a:solidFill>
                  <a:schemeClr val="bg1"/>
                </a:solidFill>
                <a:latin typeface="League Gothic" charset="0"/>
                <a:ea typeface="League Gothic" charset="0"/>
                <a:cs typeface="League Gothic"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BREAK</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n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6E8B8D-1F90-3E41-8005-E83BF197B9AF}"/>
              </a:ext>
            </a:extLst>
          </p:cNvPr>
          <p:cNvPicPr>
            <a:picLocks noChangeAspect="1"/>
          </p:cNvPicPr>
          <p:nvPr userDrawn="1"/>
        </p:nvPicPr>
        <p:blipFill rotWithShape="1">
          <a:blip r:embed="rId2"/>
          <a:srcRect t="722" b="722"/>
          <a:stretch/>
        </p:blipFill>
        <p:spPr>
          <a:xfrm>
            <a:off x="-1" y="0"/>
            <a:ext cx="12190809" cy="6858000"/>
          </a:xfrm>
          <a:prstGeom prst="rect">
            <a:avLst/>
          </a:prstGeom>
        </p:spPr>
      </p:pic>
      <p:sp>
        <p:nvSpPr>
          <p:cNvPr id="10" name="Rectangle 9">
            <a:extLst>
              <a:ext uri="{FF2B5EF4-FFF2-40B4-BE49-F238E27FC236}">
                <a16:creationId xmlns:a16="http://schemas.microsoft.com/office/drawing/2014/main" id="{6AB8656A-E416-F540-BAD3-5CAF056BC051}"/>
              </a:ext>
            </a:extLst>
          </p:cNvPr>
          <p:cNvSpPr/>
          <p:nvPr userDrawn="1"/>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5C1AEC1-A14E-D647-ADFE-F84E4271A203}"/>
              </a:ext>
            </a:extLst>
          </p:cNvPr>
          <p:cNvSpPr>
            <a:spLocks noGrp="1"/>
          </p:cNvSpPr>
          <p:nvPr userDrawn="1">
            <p:ph type="body" sz="quarter" idx="10" hasCustomPrompt="1"/>
          </p:nvPr>
        </p:nvSpPr>
        <p:spPr>
          <a:xfrm>
            <a:off x="533400" y="3371291"/>
            <a:ext cx="5340350" cy="1981571"/>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
        <p:nvSpPr>
          <p:cNvPr id="11" name="Title 1">
            <a:extLst>
              <a:ext uri="{FF2B5EF4-FFF2-40B4-BE49-F238E27FC236}">
                <a16:creationId xmlns:a16="http://schemas.microsoft.com/office/drawing/2014/main" id="{B8CA07EC-89F6-6348-BAA1-6A8FF42BF476}"/>
              </a:ext>
            </a:extLst>
          </p:cNvPr>
          <p:cNvSpPr>
            <a:spLocks noGrp="1"/>
          </p:cNvSpPr>
          <p:nvPr>
            <p:ph type="title" hasCustomPrompt="1"/>
          </p:nvPr>
        </p:nvSpPr>
        <p:spPr>
          <a:xfrm>
            <a:off x="533400" y="1505133"/>
            <a:ext cx="5340350" cy="1297767"/>
          </a:xfrm>
        </p:spPr>
        <p:txBody>
          <a:bodyPr anchor="ctr"/>
          <a:lstStyle>
            <a:lvl1pPr>
              <a:lnSpc>
                <a:spcPct val="80000"/>
              </a:lnSpc>
              <a:defRPr sz="6000"/>
            </a:lvl1pPr>
          </a:lstStyle>
          <a:p>
            <a:r>
              <a:rPr lang="en-US" dirty="0"/>
              <a:t>HEADLINE LEAGUE</a:t>
            </a:r>
            <a:br>
              <a:rPr lang="en-US" dirty="0"/>
            </a:br>
            <a:r>
              <a:rPr lang="en-US" dirty="0"/>
              <a:t>GOTHIC 60PT</a:t>
            </a:r>
          </a:p>
        </p:txBody>
      </p:sp>
    </p:spTree>
    <p:extLst>
      <p:ext uri="{BB962C8B-B14F-4D97-AF65-F5344CB8AC3E}">
        <p14:creationId xmlns:p14="http://schemas.microsoft.com/office/powerpoint/2010/main" val="716556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ighlight with Image">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5C99B4C-DA33-CC4F-8A37-AB935480CC07}"/>
              </a:ext>
            </a:extLst>
          </p:cNvPr>
          <p:cNvSpPr>
            <a:spLocks noGrp="1"/>
          </p:cNvSpPr>
          <p:nvPr>
            <p:ph type="pic" sz="quarter" idx="11"/>
          </p:nvPr>
        </p:nvSpPr>
        <p:spPr>
          <a:xfrm>
            <a:off x="3962400" y="0"/>
            <a:ext cx="8229600" cy="6858000"/>
          </a:xfrm>
        </p:spPr>
        <p:txBody>
          <a:bodyPr/>
          <a:lstStyle/>
          <a:p>
            <a:endParaRPr lang="en-US"/>
          </a:p>
        </p:txBody>
      </p:sp>
      <p:sp>
        <p:nvSpPr>
          <p:cNvPr id="16" name="Text Placeholder 3">
            <a:extLst>
              <a:ext uri="{FF2B5EF4-FFF2-40B4-BE49-F238E27FC236}">
                <a16:creationId xmlns:a16="http://schemas.microsoft.com/office/drawing/2014/main" id="{8336FD39-7C47-094C-A11D-C9D97741F63E}"/>
              </a:ext>
            </a:extLst>
          </p:cNvPr>
          <p:cNvSpPr>
            <a:spLocks noGrp="1"/>
          </p:cNvSpPr>
          <p:nvPr>
            <p:ph type="body" sz="quarter" idx="10" hasCustomPrompt="1"/>
          </p:nvPr>
        </p:nvSpPr>
        <p:spPr>
          <a:xfrm>
            <a:off x="533400" y="2656936"/>
            <a:ext cx="5340350" cy="3271699"/>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
        <p:nvSpPr>
          <p:cNvPr id="18" name="Title 1">
            <a:extLst>
              <a:ext uri="{FF2B5EF4-FFF2-40B4-BE49-F238E27FC236}">
                <a16:creationId xmlns:a16="http://schemas.microsoft.com/office/drawing/2014/main" id="{064E1B84-115F-9249-9D3E-3B57387389C5}"/>
              </a:ext>
            </a:extLst>
          </p:cNvPr>
          <p:cNvSpPr>
            <a:spLocks noGrp="1"/>
          </p:cNvSpPr>
          <p:nvPr>
            <p:ph type="title" hasCustomPrompt="1"/>
          </p:nvPr>
        </p:nvSpPr>
        <p:spPr>
          <a:xfrm>
            <a:off x="533400" y="929352"/>
            <a:ext cx="5340350" cy="1151570"/>
          </a:xfrm>
        </p:spPr>
        <p:txBody>
          <a:bodyPr anchor="ctr"/>
          <a:lstStyle>
            <a:lvl1pPr>
              <a:lnSpc>
                <a:spcPct val="80000"/>
              </a:lnSpc>
              <a:defRPr sz="4400"/>
            </a:lvl1pPr>
          </a:lstStyle>
          <a:p>
            <a:r>
              <a:rPr lang="en-US" dirty="0"/>
              <a:t>HEADLINE LEAGUE</a:t>
            </a:r>
            <a:br>
              <a:rPr lang="en-US" dirty="0"/>
            </a:br>
            <a:r>
              <a:rPr lang="en-US" dirty="0"/>
              <a:t>GOTHIC 44PT</a:t>
            </a:r>
          </a:p>
        </p:txBody>
      </p:sp>
    </p:spTree>
    <p:extLst>
      <p:ext uri="{BB962C8B-B14F-4D97-AF65-F5344CB8AC3E}">
        <p14:creationId xmlns:p14="http://schemas.microsoft.com/office/powerpoint/2010/main" val="266548106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Focused Case Study">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FBF7D1E-A984-C846-9044-51874FAC7336}"/>
              </a:ext>
            </a:extLst>
          </p:cNvPr>
          <p:cNvSpPr/>
          <p:nvPr userDrawn="1"/>
        </p:nvSpPr>
        <p:spPr>
          <a:xfrm>
            <a:off x="0" y="0"/>
            <a:ext cx="6374295" cy="6858000"/>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5" name="Text Placeholder 3">
            <a:extLst>
              <a:ext uri="{FF2B5EF4-FFF2-40B4-BE49-F238E27FC236}">
                <a16:creationId xmlns:a16="http://schemas.microsoft.com/office/drawing/2014/main" id="{F6406349-BF6C-1940-8687-E80EFBA162CF}"/>
              </a:ext>
            </a:extLst>
          </p:cNvPr>
          <p:cNvSpPr>
            <a:spLocks noGrp="1"/>
          </p:cNvSpPr>
          <p:nvPr>
            <p:ph type="body" sz="quarter" idx="10" hasCustomPrompt="1"/>
          </p:nvPr>
        </p:nvSpPr>
        <p:spPr>
          <a:xfrm>
            <a:off x="533400" y="2468237"/>
            <a:ext cx="5340350" cy="3808575"/>
          </a:xfrm>
        </p:spPr>
        <p:txBody>
          <a:bodyPr/>
          <a:lstStyle>
            <a:lvl1pPr>
              <a:spcBef>
                <a:spcPts val="1600"/>
              </a:spcBef>
              <a:defRPr sz="1600"/>
            </a:lvl1pPr>
            <a:lvl2pPr>
              <a:defRPr sz="2000"/>
            </a:lvl2pPr>
            <a:lvl3pPr>
              <a:defRPr sz="2000"/>
            </a:lvl3pPr>
            <a:lvl4pPr>
              <a:defRPr sz="2000"/>
            </a:lvl4pPr>
            <a:lvl5pPr>
              <a:defRPr sz="2000"/>
            </a:lvl5pPr>
          </a:lstStyle>
          <a:p>
            <a:pPr lvl="0"/>
            <a:r>
              <a:rPr lang="en-US" dirty="0"/>
              <a:t>Highlight Text Brandon Grotesque 16pt Regular</a:t>
            </a:r>
          </a:p>
        </p:txBody>
      </p:sp>
      <p:sp>
        <p:nvSpPr>
          <p:cNvPr id="17" name="Title 1">
            <a:extLst>
              <a:ext uri="{FF2B5EF4-FFF2-40B4-BE49-F238E27FC236}">
                <a16:creationId xmlns:a16="http://schemas.microsoft.com/office/drawing/2014/main" id="{1DF44BC7-4EC3-2D43-B530-7C11E4B93405}"/>
              </a:ext>
            </a:extLst>
          </p:cNvPr>
          <p:cNvSpPr>
            <a:spLocks noGrp="1"/>
          </p:cNvSpPr>
          <p:nvPr>
            <p:ph type="title" hasCustomPrompt="1"/>
          </p:nvPr>
        </p:nvSpPr>
        <p:spPr>
          <a:xfrm>
            <a:off x="516972" y="1152341"/>
            <a:ext cx="5340350" cy="816539"/>
          </a:xfrm>
        </p:spPr>
        <p:txBody>
          <a:bodyPr anchor="ctr"/>
          <a:lstStyle>
            <a:lvl1pPr>
              <a:lnSpc>
                <a:spcPct val="80000"/>
              </a:lnSpc>
              <a:defRPr sz="3200"/>
            </a:lvl1pPr>
          </a:lstStyle>
          <a:p>
            <a:r>
              <a:rPr lang="en-US" dirty="0"/>
              <a:t>HEADLINE LEAGUE</a:t>
            </a:r>
            <a:br>
              <a:rPr lang="en-US" dirty="0"/>
            </a:br>
            <a:r>
              <a:rPr lang="en-US" dirty="0"/>
              <a:t>GOTHIC 32pt</a:t>
            </a:r>
          </a:p>
        </p:txBody>
      </p:sp>
      <p:sp>
        <p:nvSpPr>
          <p:cNvPr id="3" name="Picture Placeholder 2">
            <a:extLst>
              <a:ext uri="{FF2B5EF4-FFF2-40B4-BE49-F238E27FC236}">
                <a16:creationId xmlns:a16="http://schemas.microsoft.com/office/drawing/2014/main" id="{BB55E8AA-86A8-064B-B427-6328EF037990}"/>
              </a:ext>
            </a:extLst>
          </p:cNvPr>
          <p:cNvSpPr>
            <a:spLocks noGrp="1"/>
          </p:cNvSpPr>
          <p:nvPr>
            <p:ph type="pic" sz="quarter" idx="11"/>
          </p:nvPr>
        </p:nvSpPr>
        <p:spPr>
          <a:xfrm>
            <a:off x="517525" y="271463"/>
            <a:ext cx="2163763" cy="688975"/>
          </a:xfrm>
        </p:spPr>
        <p:txBody>
          <a:bodyPr/>
          <a:lstStyle/>
          <a:p>
            <a:endParaRPr lang="en-US" dirty="0"/>
          </a:p>
        </p:txBody>
      </p:sp>
      <p:sp>
        <p:nvSpPr>
          <p:cNvPr id="4" name="Picture Placeholder 3">
            <a:extLst>
              <a:ext uri="{FF2B5EF4-FFF2-40B4-BE49-F238E27FC236}">
                <a16:creationId xmlns:a16="http://schemas.microsoft.com/office/drawing/2014/main" id="{57EC2C49-4728-5F40-8FBA-B5CADFCA2CF4}"/>
              </a:ext>
            </a:extLst>
          </p:cNvPr>
          <p:cNvSpPr>
            <a:spLocks noGrp="1"/>
          </p:cNvSpPr>
          <p:nvPr>
            <p:ph type="pic" sz="quarter" idx="12"/>
          </p:nvPr>
        </p:nvSpPr>
        <p:spPr>
          <a:xfrm>
            <a:off x="6559550" y="0"/>
            <a:ext cx="5632450" cy="6858000"/>
          </a:xfrm>
        </p:spPr>
        <p:txBody>
          <a:bodyPr/>
          <a:lstStyle/>
          <a:p>
            <a:endParaRPr lang="en-US"/>
          </a:p>
        </p:txBody>
      </p:sp>
      <p:cxnSp>
        <p:nvCxnSpPr>
          <p:cNvPr id="9" name="Straight Connector 8">
            <a:extLst>
              <a:ext uri="{FF2B5EF4-FFF2-40B4-BE49-F238E27FC236}">
                <a16:creationId xmlns:a16="http://schemas.microsoft.com/office/drawing/2014/main" id="{F719EACA-E817-574D-BD7E-86230EB79D19}"/>
              </a:ext>
            </a:extLst>
          </p:cNvPr>
          <p:cNvCxnSpPr>
            <a:cxnSpLocks/>
          </p:cNvCxnSpPr>
          <p:nvPr userDrawn="1"/>
        </p:nvCxnSpPr>
        <p:spPr>
          <a:xfrm>
            <a:off x="533400" y="221466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122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ttributed Quote Layou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3EB7EE4-393F-2147-8EBD-DC3BB500822F}"/>
              </a:ext>
            </a:extLst>
          </p:cNvPr>
          <p:cNvSpPr txBox="1">
            <a:spLocks/>
          </p:cNvSpPr>
          <p:nvPr userDrawn="1"/>
        </p:nvSpPr>
        <p:spPr>
          <a:xfrm>
            <a:off x="442466" y="4157476"/>
            <a:ext cx="2274229" cy="784420"/>
          </a:xfrm>
          <a:prstGeom prst="rect">
            <a:avLst/>
          </a:prstGeom>
        </p:spPr>
        <p:txBody>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4400" dirty="0"/>
              <a:t>Attribution</a:t>
            </a:r>
            <a:br>
              <a:rPr lang="en-US" sz="4400" dirty="0"/>
            </a:br>
            <a:r>
              <a:rPr lang="en-US" sz="2000" cap="none" dirty="0">
                <a:solidFill>
                  <a:schemeClr val="tx1">
                    <a:lumMod val="50000"/>
                    <a:lumOff val="50000"/>
                  </a:schemeClr>
                </a:solidFill>
                <a:latin typeface="Brandon Grotesque" panose="020B0503020203060202" pitchFamily="34" charset="77"/>
              </a:rPr>
              <a:t>Job Title</a:t>
            </a:r>
            <a:endParaRPr lang="en-US" sz="2000" dirty="0">
              <a:solidFill>
                <a:schemeClr val="tx1">
                  <a:lumMod val="50000"/>
                  <a:lumOff val="50000"/>
                </a:schemeClr>
              </a:solidFill>
              <a:latin typeface="Brandon Grotesque" panose="020B0503020203060202" pitchFamily="34" charset="77"/>
            </a:endParaRPr>
          </a:p>
        </p:txBody>
      </p:sp>
      <p:sp>
        <p:nvSpPr>
          <p:cNvPr id="14" name="Content Placeholder 13">
            <a:extLst>
              <a:ext uri="{FF2B5EF4-FFF2-40B4-BE49-F238E27FC236}">
                <a16:creationId xmlns:a16="http://schemas.microsoft.com/office/drawing/2014/main" id="{21A26205-E2D6-8D4F-B68F-5FC8534C9A5D}"/>
              </a:ext>
            </a:extLst>
          </p:cNvPr>
          <p:cNvSpPr>
            <a:spLocks noGrp="1"/>
          </p:cNvSpPr>
          <p:nvPr>
            <p:ph sz="quarter" idx="10" hasCustomPrompt="1"/>
          </p:nvPr>
        </p:nvSpPr>
        <p:spPr>
          <a:xfrm>
            <a:off x="533400" y="2164033"/>
            <a:ext cx="5340350" cy="1387475"/>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Tree>
    <p:extLst>
      <p:ext uri="{BB962C8B-B14F-4D97-AF65-F5344CB8AC3E}">
        <p14:creationId xmlns:p14="http://schemas.microsoft.com/office/powerpoint/2010/main" val="3902583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Pattern Tex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3429000"/>
            <a:ext cx="7400042" cy="2373853"/>
          </a:xfrm>
        </p:spPr>
        <p:txBody>
          <a:bodyPr anchor="t" anchorCtr="0"/>
          <a:lstStyle>
            <a:lvl1pPr marL="0" indent="0" algn="l">
              <a:lnSpc>
                <a:spcPct val="112000"/>
              </a:lnSpc>
              <a:spcAft>
                <a:spcPts val="0"/>
              </a:spcAft>
              <a:buNone/>
              <a:defRPr sz="20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20pt Regular</a:t>
            </a:r>
          </a:p>
        </p:txBody>
      </p:sp>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1762945"/>
            <a:ext cx="7400042" cy="1132054"/>
          </a:xfrm>
        </p:spPr>
        <p:txBody>
          <a:bodyPr anchor="t"/>
          <a:lstStyle>
            <a:lvl1pPr>
              <a:lnSpc>
                <a:spcPct val="80000"/>
              </a:lnSpc>
              <a:defRPr sz="4400"/>
            </a:lvl1pPr>
          </a:lstStyle>
          <a:p>
            <a:r>
              <a:rPr lang="en-US" dirty="0"/>
              <a:t>HEADLINE LEAGUE GOTHIC 44PT</a:t>
            </a:r>
            <a:br>
              <a:rPr lang="en-US" dirty="0"/>
            </a:br>
            <a:r>
              <a:rPr lang="en-US" dirty="0"/>
              <a:t>SECOND LINE GOES HERE</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1246911"/>
            <a:ext cx="7400042" cy="240496"/>
          </a:xfrm>
        </p:spPr>
        <p:txBody>
          <a:bodyPr/>
          <a:lstStyle>
            <a:lvl1pPr>
              <a:defRPr sz="1400" b="1" cap="all" spc="70" baseline="0">
                <a:solidFill>
                  <a:schemeClr val="accent1"/>
                </a:solidFill>
              </a:defRPr>
            </a:lvl1pPr>
          </a:lstStyle>
          <a:p>
            <a:pPr lvl="0"/>
            <a:r>
              <a:rPr lang="en-US" dirty="0"/>
              <a:t>EYEBROW BRANDON GROTESQUE 14PT</a:t>
            </a:r>
          </a:p>
        </p:txBody>
      </p:sp>
    </p:spTree>
    <p:extLst>
      <p:ext uri="{BB962C8B-B14F-4D97-AF65-F5344CB8AC3E}">
        <p14:creationId xmlns:p14="http://schemas.microsoft.com/office/powerpoint/2010/main" val="1914805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Pattern Highligh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3114599"/>
            <a:ext cx="8407400" cy="1291145"/>
          </a:xfrm>
        </p:spPr>
        <p:txBody>
          <a:bodyPr anchor="t"/>
          <a:lstStyle>
            <a:lvl1pPr>
              <a:lnSpc>
                <a:spcPct val="80000"/>
              </a:lnSpc>
              <a:defRPr sz="6000"/>
            </a:lvl1pPr>
          </a:lstStyle>
          <a:p>
            <a:r>
              <a:rPr lang="en-US" dirty="0"/>
              <a:t>HEADLINE LEAGUE GOTHIC 60PT</a:t>
            </a:r>
            <a:br>
              <a:rPr lang="en-US" dirty="0"/>
            </a:br>
            <a:r>
              <a:rPr lang="en-US" dirty="0"/>
              <a:t>SECOND LINE GOES HERE</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2313993"/>
            <a:ext cx="8407400" cy="226007"/>
          </a:xfrm>
        </p:spPr>
        <p:txBody>
          <a:bodyPr/>
          <a:lstStyle>
            <a:lvl1pPr>
              <a:defRPr sz="1400" b="1" cap="all" spc="70" baseline="0">
                <a:solidFill>
                  <a:schemeClr val="accent4"/>
                </a:solidFill>
              </a:defRPr>
            </a:lvl1pPr>
          </a:lstStyle>
          <a:p>
            <a:pPr lvl="0"/>
            <a:r>
              <a:rPr lang="en-US" dirty="0"/>
              <a:t>EYEBROW BRANDON GROTESQUE 14PT</a:t>
            </a:r>
          </a:p>
        </p:txBody>
      </p:sp>
    </p:spTree>
    <p:extLst>
      <p:ext uri="{BB962C8B-B14F-4D97-AF65-F5344CB8AC3E}">
        <p14:creationId xmlns:p14="http://schemas.microsoft.com/office/powerpoint/2010/main" val="4159898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617" y="365126"/>
            <a:ext cx="11191164" cy="849525"/>
          </a:xfrm>
          <a:prstGeom prst="rect">
            <a:avLst/>
          </a:prstGeom>
        </p:spPr>
        <p:txBody>
          <a:bodyPr vert="horz" lIns="0" tIns="0" rIns="0" bIns="0" rtlCol="0" anchor="ctr" anchorCtr="0">
            <a:noAutofit/>
          </a:bodyPr>
          <a:lstStyle/>
          <a:p>
            <a:r>
              <a:rPr lang="en-US" dirty="0"/>
              <a:t>HEADLINE LEAGUE GOTHIC 32PT</a:t>
            </a:r>
            <a:br>
              <a:rPr lang="en-US" dirty="0"/>
            </a:br>
            <a:r>
              <a:rPr lang="en-US" dirty="0"/>
              <a:t>SECOND LINE GOES HERE</a:t>
            </a:r>
          </a:p>
        </p:txBody>
      </p:sp>
      <p:sp>
        <p:nvSpPr>
          <p:cNvPr id="3" name="Text Placeholder 2"/>
          <p:cNvSpPr>
            <a:spLocks noGrp="1"/>
          </p:cNvSpPr>
          <p:nvPr>
            <p:ph type="body" idx="1"/>
          </p:nvPr>
        </p:nvSpPr>
        <p:spPr>
          <a:xfrm>
            <a:off x="518617" y="1514901"/>
            <a:ext cx="11191164" cy="4558353"/>
          </a:xfrm>
          <a:prstGeom prst="rect">
            <a:avLst/>
          </a:prstGeom>
        </p:spPr>
        <p:txBody>
          <a:bodyPr vert="horz" lIns="0" tIns="0" rIns="0" bIns="0" rtlCol="0">
            <a:noAutofit/>
          </a:bodyPr>
          <a:lstStyle/>
          <a:p>
            <a:pPr lvl="0"/>
            <a:r>
              <a:rPr lang="en-US" dirty="0"/>
              <a:t>First level has no bullet Brandon Grotesque Regular 20pt</a:t>
            </a:r>
          </a:p>
          <a:p>
            <a:pPr lvl="1"/>
            <a:r>
              <a:rPr lang="en-US" dirty="0"/>
              <a:t>Second level 16pt</a:t>
            </a:r>
          </a:p>
          <a:p>
            <a:pPr lvl="2"/>
            <a:r>
              <a:rPr lang="en-US" dirty="0"/>
              <a:t>Third level 12pt</a:t>
            </a:r>
          </a:p>
          <a:p>
            <a:pPr lvl="3"/>
            <a:r>
              <a:rPr lang="en-US" dirty="0"/>
              <a:t>Fourth level 12pt</a:t>
            </a:r>
          </a:p>
          <a:p>
            <a:pPr lvl="4"/>
            <a:r>
              <a:rPr lang="en-US" dirty="0"/>
              <a:t>Fifth level 10pt</a:t>
            </a:r>
          </a:p>
        </p:txBody>
      </p:sp>
      <p:sp>
        <p:nvSpPr>
          <p:cNvPr id="4" name="Date Placeholder 3"/>
          <p:cNvSpPr>
            <a:spLocks noGrp="1"/>
          </p:cNvSpPr>
          <p:nvPr>
            <p:ph type="dt" sz="half" idx="2"/>
          </p:nvPr>
        </p:nvSpPr>
        <p:spPr>
          <a:xfrm>
            <a:off x="15134492" y="3205292"/>
            <a:ext cx="2743200" cy="365125"/>
          </a:xfrm>
          <a:prstGeom prst="rect">
            <a:avLst/>
          </a:prstGeom>
        </p:spPr>
        <p:txBody>
          <a:bodyPr vert="horz" lIns="0" tIns="0" rIns="0" bIns="0" rtlCol="0" anchor="ctr">
            <a:noAutofit/>
          </a:bodyPr>
          <a:lstStyle>
            <a:lvl1pPr algn="l">
              <a:defRPr sz="1000" b="0" i="0">
                <a:solidFill>
                  <a:schemeClr val="tx1"/>
                </a:solidFill>
                <a:latin typeface="Brandon Grotesque" charset="0"/>
                <a:ea typeface="Brandon Grotesque" charset="0"/>
                <a:cs typeface="Brandon Grotesque" charset="0"/>
              </a:defRPr>
            </a:lvl1pPr>
          </a:lstStyle>
          <a:p>
            <a:fld id="{263529BB-A4D0-0A40-909C-90718E5BDFF2}" type="datetime1">
              <a:rPr lang="en-US" smtClean="0"/>
              <a:t>10/11/19</a:t>
            </a:fld>
            <a:endParaRPr lang="en-US"/>
          </a:p>
        </p:txBody>
      </p:sp>
      <p:sp>
        <p:nvSpPr>
          <p:cNvPr id="6" name="Slide Number Placeholder 5"/>
          <p:cNvSpPr>
            <a:spLocks noGrp="1"/>
          </p:cNvSpPr>
          <p:nvPr>
            <p:ph type="sldNum" sz="quarter" idx="4"/>
          </p:nvPr>
        </p:nvSpPr>
        <p:spPr>
          <a:xfrm>
            <a:off x="1432032" y="6437781"/>
            <a:ext cx="1078769" cy="270892"/>
          </a:xfrm>
          <a:prstGeom prst="rect">
            <a:avLst/>
          </a:prstGeom>
        </p:spPr>
        <p:txBody>
          <a:bodyPr vert="horz" lIns="0" tIns="0" rIns="0" bIns="0" rtlCol="0" anchor="ctr">
            <a:noAutofit/>
          </a:bodyPr>
          <a:lstStyle>
            <a:lvl1pPr algn="l">
              <a:defRPr sz="1000" b="0" i="0">
                <a:solidFill>
                  <a:schemeClr val="tx1"/>
                </a:solidFill>
                <a:latin typeface="Brandon Grotesque" charset="0"/>
                <a:ea typeface="Brandon Grotesque" charset="0"/>
                <a:cs typeface="Brandon Grotesque" charset="0"/>
              </a:defRPr>
            </a:lvl1pPr>
          </a:lstStyle>
          <a:p>
            <a:fld id="{B15A4BD5-B51F-9048-892F-7599ACE81F82}" type="slidenum">
              <a:rPr lang="en-US" smtClean="0"/>
              <a:pPr/>
              <a:t>‹#›</a:t>
            </a:fld>
            <a:endParaRPr lang="en-US"/>
          </a:p>
        </p:txBody>
      </p:sp>
      <p:pic>
        <p:nvPicPr>
          <p:cNvPr id="7" name="Picture 6"/>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a:off x="10862538" y="6347514"/>
            <a:ext cx="888187" cy="428553"/>
          </a:xfrm>
          <a:prstGeom prst="rect">
            <a:avLst/>
          </a:prstGeom>
        </p:spPr>
      </p:pic>
      <p:cxnSp>
        <p:nvCxnSpPr>
          <p:cNvPr id="11" name="Straight Connector 10"/>
          <p:cNvCxnSpPr/>
          <p:nvPr userDrawn="1"/>
        </p:nvCxnSpPr>
        <p:spPr>
          <a:xfrm>
            <a:off x="238782" y="6279274"/>
            <a:ext cx="117097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Tree>
    <p:extLst>
      <p:ext uri="{BB962C8B-B14F-4D97-AF65-F5344CB8AC3E}">
        <p14:creationId xmlns:p14="http://schemas.microsoft.com/office/powerpoint/2010/main" val="82091806"/>
      </p:ext>
    </p:extLst>
  </p:cSld>
  <p:clrMap bg1="lt1" tx1="dk1" bg2="lt2" tx2="dk2" accent1="accent1" accent2="accent2" accent3="accent3" accent4="accent4" accent5="accent5" accent6="accent6" hlink="hlink" folHlink="folHlink"/>
  <p:sldLayoutIdLst>
    <p:sldLayoutId id="2147483720" r:id="rId1"/>
    <p:sldLayoutId id="2147483683" r:id="rId2"/>
    <p:sldLayoutId id="2147483686" r:id="rId3"/>
    <p:sldLayoutId id="2147483734" r:id="rId4"/>
    <p:sldLayoutId id="2147483739" r:id="rId5"/>
    <p:sldLayoutId id="2147483743" r:id="rId6"/>
    <p:sldLayoutId id="2147483744" r:id="rId7"/>
    <p:sldLayoutId id="2147483733" r:id="rId8"/>
    <p:sldLayoutId id="2147483746" r:id="rId9"/>
    <p:sldLayoutId id="2147483740" r:id="rId10"/>
    <p:sldLayoutId id="2147483732" r:id="rId11"/>
    <p:sldLayoutId id="2147483741" r:id="rId12"/>
    <p:sldLayoutId id="2147483748" r:id="rId13"/>
    <p:sldLayoutId id="2147483662" r:id="rId14"/>
    <p:sldLayoutId id="2147483664" r:id="rId15"/>
    <p:sldLayoutId id="2147483665" r:id="rId16"/>
    <p:sldLayoutId id="2147483680" r:id="rId17"/>
    <p:sldLayoutId id="2147483681" r:id="rId18"/>
    <p:sldLayoutId id="2147483666" r:id="rId19"/>
    <p:sldLayoutId id="2147483667" r:id="rId20"/>
    <p:sldLayoutId id="2147483747" r:id="rId21"/>
  </p:sldLayoutIdLst>
  <p:hf hdr="0" dt="0"/>
  <p:txStyles>
    <p:title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p:titleStyle>
    <p:body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368">
          <p15:clr>
            <a:srgbClr val="F26B43"/>
          </p15:clr>
        </p15:guide>
        <p15:guide id="3" orient="horz" pos="4008">
          <p15:clr>
            <a:srgbClr val="F26B43"/>
          </p15:clr>
        </p15:guide>
        <p15:guide id="4" orient="horz" pos="4248">
          <p15:clr>
            <a:srgbClr val="F26B43"/>
          </p15:clr>
        </p15:guide>
        <p15:guide id="5" pos="312" userDrawn="1">
          <p15:clr>
            <a:srgbClr val="F26B43"/>
          </p15:clr>
        </p15:guide>
        <p15:guide id="6" orient="horz" pos="240">
          <p15:clr>
            <a:srgbClr val="F26B43"/>
          </p15:clr>
        </p15:guide>
        <p15:guide id="7" orient="horz" pos="696">
          <p15:clr>
            <a:srgbClr val="F26B43"/>
          </p15:clr>
        </p15:guide>
        <p15:guide id="8" orient="horz" pos="960">
          <p15:clr>
            <a:srgbClr val="F26B43"/>
          </p15:clr>
        </p15:guide>
        <p15:guide id="9" orient="horz" pos="3816">
          <p15:clr>
            <a:srgbClr val="F26B43"/>
          </p15:clr>
        </p15:guide>
        <p15:guide id="11" pos="24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hyperlink" Target="https://ink-co.box.com/s/8e04vivupbckdonws26hadrvpsywt997" TargetMode="Externa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tiff"/><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46.emf"/><Relationship Id="rId4" Type="http://schemas.openxmlformats.org/officeDocument/2006/relationships/image" Target="../media/image45.emf"/></Relationships>
</file>

<file path=ppt/slides/_rels/slide26.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 Id="rId9" Type="http://schemas.openxmlformats.org/officeDocument/2006/relationships/image" Target="../media/image5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jpg"/><Relationship Id="rId1" Type="http://schemas.openxmlformats.org/officeDocument/2006/relationships/slideLayout" Target="../slideLayouts/slideLayout21.xml"/><Relationship Id="rId5" Type="http://schemas.openxmlformats.org/officeDocument/2006/relationships/image" Target="../media/image57.emf"/><Relationship Id="rId4" Type="http://schemas.openxmlformats.org/officeDocument/2006/relationships/image" Target="../media/image5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0EAF1A-CA66-F24D-9E62-B17C26F316EB}"/>
              </a:ext>
            </a:extLst>
          </p:cNvPr>
          <p:cNvSpPr>
            <a:spLocks noGrp="1"/>
          </p:cNvSpPr>
          <p:nvPr>
            <p:ph type="title"/>
          </p:nvPr>
        </p:nvSpPr>
        <p:spPr/>
        <p:txBody>
          <a:bodyPr/>
          <a:lstStyle/>
          <a:p>
            <a:r>
              <a:rPr lang="en-US" dirty="0">
                <a:solidFill>
                  <a:schemeClr val="accent4"/>
                </a:solidFill>
              </a:rPr>
              <a:t>INK Template Deck | 2020</a:t>
            </a:r>
          </a:p>
        </p:txBody>
      </p:sp>
    </p:spTree>
    <p:extLst>
      <p:ext uri="{BB962C8B-B14F-4D97-AF65-F5344CB8AC3E}">
        <p14:creationId xmlns:p14="http://schemas.microsoft.com/office/powerpoint/2010/main" val="733590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10</a:t>
            </a:fld>
            <a:endParaRPr lang="en-US"/>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p:txBody>
          <a:bodyPr/>
          <a:lstStyle/>
          <a:p>
            <a:r>
              <a:rPr lang="en-US" dirty="0"/>
              <a:t>MARKETING </a:t>
            </a:r>
            <a:br>
              <a:rPr lang="en-US" dirty="0"/>
            </a:br>
            <a:r>
              <a:rPr lang="en-US" dirty="0"/>
              <a:t>COMMUNICATIONS SERVICES</a:t>
            </a:r>
          </a:p>
        </p:txBody>
      </p:sp>
      <p:sp>
        <p:nvSpPr>
          <p:cNvPr id="7" name="Text Placeholder 6">
            <a:extLst>
              <a:ext uri="{FF2B5EF4-FFF2-40B4-BE49-F238E27FC236}">
                <a16:creationId xmlns:a16="http://schemas.microsoft.com/office/drawing/2014/main" id="{0E413606-32D6-DE4F-84F4-A183EF9F182B}"/>
              </a:ext>
            </a:extLst>
          </p:cNvPr>
          <p:cNvSpPr>
            <a:spLocks noGrp="1"/>
          </p:cNvSpPr>
          <p:nvPr>
            <p:ph type="body" idx="1"/>
          </p:nvPr>
        </p:nvSpPr>
        <p:spPr/>
        <p:txBody>
          <a:bodyPr/>
          <a:lstStyle/>
          <a:p>
            <a:r>
              <a:rPr lang="en-US" dirty="0"/>
              <a:t>For more than 15 years, INK has helped marketers move beyond what’s predictable by rethinking what’s possible.</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433434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Brand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STRATEGY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Define the face, voice,</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and purpose behind</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your company.</a:t>
            </a:r>
          </a:p>
        </p:txBody>
      </p:sp>
      <p:cxnSp>
        <p:nvCxnSpPr>
          <p:cNvPr id="30" name="Straight Connector 29">
            <a:extLst>
              <a:ext uri="{FF2B5EF4-FFF2-40B4-BE49-F238E27FC236}">
                <a16:creationId xmlns:a16="http://schemas.microsoft.com/office/drawing/2014/main" id="{8E0F56D7-E031-8943-BEF6-023EDCDF2810}"/>
              </a:ext>
            </a:extLst>
          </p:cNvPr>
          <p:cNvCxnSpPr>
            <a:cxnSpLocks/>
          </p:cNvCxnSpPr>
          <p:nvPr/>
        </p:nvCxnSpPr>
        <p:spPr>
          <a:xfrm>
            <a:off x="515295"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itle 2">
            <a:extLst>
              <a:ext uri="{FF2B5EF4-FFF2-40B4-BE49-F238E27FC236}">
                <a16:creationId xmlns:a16="http://schemas.microsoft.com/office/drawing/2014/main" id="{525EB876-8543-D14D-8D70-95089B3B1631}"/>
              </a:ext>
            </a:extLst>
          </p:cNvPr>
          <p:cNvSpPr txBox="1">
            <a:spLocks/>
          </p:cNvSpPr>
          <p:nvPr/>
        </p:nvSpPr>
        <p:spPr>
          <a:xfrm>
            <a:off x="2404199" y="4334342"/>
            <a:ext cx="167948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Brand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AWARENESS</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Reach, relate, repeat. Media, analysts, influencers.</a:t>
            </a:r>
          </a:p>
        </p:txBody>
      </p:sp>
      <p:cxnSp>
        <p:nvCxnSpPr>
          <p:cNvPr id="34" name="Straight Connector 33">
            <a:extLst>
              <a:ext uri="{FF2B5EF4-FFF2-40B4-BE49-F238E27FC236}">
                <a16:creationId xmlns:a16="http://schemas.microsoft.com/office/drawing/2014/main" id="{9910222E-AC65-EE49-9232-821458177AAE}"/>
              </a:ext>
            </a:extLst>
          </p:cNvPr>
          <p:cNvCxnSpPr>
            <a:cxnSpLocks/>
          </p:cNvCxnSpPr>
          <p:nvPr/>
        </p:nvCxnSpPr>
        <p:spPr>
          <a:xfrm>
            <a:off x="2407803"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Title 2">
            <a:extLst>
              <a:ext uri="{FF2B5EF4-FFF2-40B4-BE49-F238E27FC236}">
                <a16:creationId xmlns:a16="http://schemas.microsoft.com/office/drawing/2014/main" id="{261B4CED-50F7-4E4A-85EA-11A9F296BF6F}"/>
              </a:ext>
            </a:extLst>
          </p:cNvPr>
          <p:cNvSpPr txBox="1">
            <a:spLocks/>
          </p:cNvSpPr>
          <p:nvPr/>
        </p:nvSpPr>
        <p:spPr>
          <a:xfrm>
            <a:off x="4311955" y="4334342"/>
            <a:ext cx="1679484"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Thought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Leadership</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Build brand trust with generous expertise.</a:t>
            </a:r>
          </a:p>
        </p:txBody>
      </p:sp>
      <p:cxnSp>
        <p:nvCxnSpPr>
          <p:cNvPr id="38" name="Straight Connector 37">
            <a:extLst>
              <a:ext uri="{FF2B5EF4-FFF2-40B4-BE49-F238E27FC236}">
                <a16:creationId xmlns:a16="http://schemas.microsoft.com/office/drawing/2014/main" id="{338F1932-1AFF-AB43-95D5-64952297A7A9}"/>
              </a:ext>
            </a:extLst>
          </p:cNvPr>
          <p:cNvCxnSpPr>
            <a:cxnSpLocks/>
          </p:cNvCxnSpPr>
          <p:nvPr/>
        </p:nvCxnSpPr>
        <p:spPr>
          <a:xfrm>
            <a:off x="4311955"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52FA852F-646D-2F4F-934D-5DC2D931B95B}"/>
              </a:ext>
            </a:extLst>
          </p:cNvPr>
          <p:cNvSpPr txBox="1">
            <a:spLocks/>
          </p:cNvSpPr>
          <p:nvPr/>
        </p:nvSpPr>
        <p:spPr>
          <a:xfrm>
            <a:off x="6200367" y="4334342"/>
            <a:ext cx="169521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Lead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Generation</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Fill your funnel and </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satisfy your sales team.  </a:t>
            </a:r>
          </a:p>
        </p:txBody>
      </p:sp>
      <p:cxnSp>
        <p:nvCxnSpPr>
          <p:cNvPr id="42" name="Straight Connector 41">
            <a:extLst>
              <a:ext uri="{FF2B5EF4-FFF2-40B4-BE49-F238E27FC236}">
                <a16:creationId xmlns:a16="http://schemas.microsoft.com/office/drawing/2014/main" id="{4A535ACD-7DAD-2141-9BB9-6525383DD8A9}"/>
              </a:ext>
            </a:extLst>
          </p:cNvPr>
          <p:cNvCxnSpPr>
            <a:cxnSpLocks/>
          </p:cNvCxnSpPr>
          <p:nvPr/>
        </p:nvCxnSpPr>
        <p:spPr>
          <a:xfrm>
            <a:off x="6200365"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769C1023-7C6E-F643-81FA-F8978EEFDB8B}"/>
              </a:ext>
            </a:extLst>
          </p:cNvPr>
          <p:cNvSpPr txBox="1">
            <a:spLocks/>
          </p:cNvSpPr>
          <p:nvPr/>
        </p:nvSpPr>
        <p:spPr>
          <a:xfrm>
            <a:off x="9991934" y="4339571"/>
            <a:ext cx="168144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EMPLOYEE</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Communications</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chemeClr val="tx2"/>
                </a:solidFill>
                <a:latin typeface="Brandon Grotesque" panose="020B0503020203060202" pitchFamily="34" charset="77"/>
              </a:rPr>
              <a:t>Inform and rally</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the people who stand</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behind your brand.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6" name="Straight Connector 45">
            <a:extLst>
              <a:ext uri="{FF2B5EF4-FFF2-40B4-BE49-F238E27FC236}">
                <a16:creationId xmlns:a16="http://schemas.microsoft.com/office/drawing/2014/main" id="{3F2FF9BC-9E89-D749-987F-DC7EE64F3B37}"/>
              </a:ext>
            </a:extLst>
          </p:cNvPr>
          <p:cNvCxnSpPr>
            <a:cxnSpLocks/>
          </p:cNvCxnSpPr>
          <p:nvPr/>
        </p:nvCxnSpPr>
        <p:spPr>
          <a:xfrm>
            <a:off x="9991933" y="50853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Title 2">
            <a:extLst>
              <a:ext uri="{FF2B5EF4-FFF2-40B4-BE49-F238E27FC236}">
                <a16:creationId xmlns:a16="http://schemas.microsoft.com/office/drawing/2014/main" id="{5E5DE8F2-A4AC-CD40-B551-94733E721F6F}"/>
              </a:ext>
            </a:extLst>
          </p:cNvPr>
          <p:cNvSpPr txBox="1">
            <a:spLocks/>
          </p:cNvSpPr>
          <p:nvPr/>
        </p:nvSpPr>
        <p:spPr>
          <a:xfrm>
            <a:off x="8103031" y="4339571"/>
            <a:ext cx="1681450"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Communications Diagnostics</a:t>
            </a:r>
          </a:p>
          <a:p>
            <a:pPr>
              <a:lnSpc>
                <a:spcPct val="80000"/>
              </a:lnSpc>
              <a:defRPr/>
            </a:pP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100000"/>
              </a:lnSpc>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De-risk the pursuit of uncharted territory with strategic planning.</a:t>
            </a:r>
          </a:p>
        </p:txBody>
      </p:sp>
      <p:cxnSp>
        <p:nvCxnSpPr>
          <p:cNvPr id="50" name="Straight Connector 49">
            <a:extLst>
              <a:ext uri="{FF2B5EF4-FFF2-40B4-BE49-F238E27FC236}">
                <a16:creationId xmlns:a16="http://schemas.microsoft.com/office/drawing/2014/main" id="{2569D9C3-8570-3948-8683-CC381DD1DA78}"/>
              </a:ext>
            </a:extLst>
          </p:cNvPr>
          <p:cNvCxnSpPr>
            <a:cxnSpLocks/>
          </p:cNvCxnSpPr>
          <p:nvPr/>
        </p:nvCxnSpPr>
        <p:spPr>
          <a:xfrm>
            <a:off x="8103030"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2" name="Picture 21" descr="A close up of a logo&#10;&#10;Description automatically generated">
            <a:extLst>
              <a:ext uri="{FF2B5EF4-FFF2-40B4-BE49-F238E27FC236}">
                <a16:creationId xmlns:a16="http://schemas.microsoft.com/office/drawing/2014/main" id="{E41D82A0-C4E6-6E49-B290-63B578C3F4A8}"/>
              </a:ext>
            </a:extLst>
          </p:cNvPr>
          <p:cNvPicPr>
            <a:picLocks noChangeAspect="1"/>
          </p:cNvPicPr>
          <p:nvPr/>
        </p:nvPicPr>
        <p:blipFill>
          <a:blip r:embed="rId3"/>
          <a:stretch>
            <a:fillRect/>
          </a:stretch>
        </p:blipFill>
        <p:spPr>
          <a:xfrm>
            <a:off x="2414987" y="2095855"/>
            <a:ext cx="1679486" cy="1984099"/>
          </a:xfrm>
          <a:prstGeom prst="rect">
            <a:avLst/>
          </a:prstGeom>
        </p:spPr>
      </p:pic>
      <p:pic>
        <p:nvPicPr>
          <p:cNvPr id="24" name="Picture 23" descr="A close up of a logo&#10;&#10;Description automatically generated">
            <a:extLst>
              <a:ext uri="{FF2B5EF4-FFF2-40B4-BE49-F238E27FC236}">
                <a16:creationId xmlns:a16="http://schemas.microsoft.com/office/drawing/2014/main" id="{D1B8470D-6F66-0544-88F8-7555F1A81635}"/>
              </a:ext>
            </a:extLst>
          </p:cNvPr>
          <p:cNvPicPr>
            <a:picLocks noChangeAspect="1"/>
          </p:cNvPicPr>
          <p:nvPr/>
        </p:nvPicPr>
        <p:blipFill>
          <a:blip r:embed="rId4"/>
          <a:stretch>
            <a:fillRect/>
          </a:stretch>
        </p:blipFill>
        <p:spPr>
          <a:xfrm>
            <a:off x="520736" y="2095856"/>
            <a:ext cx="1679588" cy="1984219"/>
          </a:xfrm>
          <a:prstGeom prst="rect">
            <a:avLst/>
          </a:prstGeom>
        </p:spPr>
      </p:pic>
      <p:pic>
        <p:nvPicPr>
          <p:cNvPr id="26" name="Picture 25">
            <a:extLst>
              <a:ext uri="{FF2B5EF4-FFF2-40B4-BE49-F238E27FC236}">
                <a16:creationId xmlns:a16="http://schemas.microsoft.com/office/drawing/2014/main" id="{AE88C295-E74F-0E4A-86DC-B604E60ED937}"/>
              </a:ext>
            </a:extLst>
          </p:cNvPr>
          <p:cNvPicPr>
            <a:picLocks noChangeAspect="1"/>
          </p:cNvPicPr>
          <p:nvPr/>
        </p:nvPicPr>
        <p:blipFill>
          <a:blip r:embed="rId5"/>
          <a:stretch>
            <a:fillRect/>
          </a:stretch>
        </p:blipFill>
        <p:spPr>
          <a:xfrm>
            <a:off x="8097430" y="2104632"/>
            <a:ext cx="1679484" cy="1984096"/>
          </a:xfrm>
          <a:prstGeom prst="rect">
            <a:avLst/>
          </a:prstGeom>
        </p:spPr>
      </p:pic>
      <p:pic>
        <p:nvPicPr>
          <p:cNvPr id="52" name="Picture 51" descr="A picture containing clock&#10;&#10;Description automatically generated">
            <a:extLst>
              <a:ext uri="{FF2B5EF4-FFF2-40B4-BE49-F238E27FC236}">
                <a16:creationId xmlns:a16="http://schemas.microsoft.com/office/drawing/2014/main" id="{DD067D3A-80AB-A846-A4B7-AFA3B0A33AB1}"/>
              </a:ext>
            </a:extLst>
          </p:cNvPr>
          <p:cNvPicPr>
            <a:picLocks noChangeAspect="1"/>
          </p:cNvPicPr>
          <p:nvPr/>
        </p:nvPicPr>
        <p:blipFill>
          <a:blip r:embed="rId6"/>
          <a:stretch>
            <a:fillRect/>
          </a:stretch>
        </p:blipFill>
        <p:spPr>
          <a:xfrm>
            <a:off x="9991577" y="2105894"/>
            <a:ext cx="1679484" cy="1985011"/>
          </a:xfrm>
          <a:prstGeom prst="rect">
            <a:avLst/>
          </a:prstGeom>
        </p:spPr>
      </p:pic>
      <p:pic>
        <p:nvPicPr>
          <p:cNvPr id="54" name="Picture 53" descr="A close up of a logo&#10;&#10;Description automatically generated">
            <a:extLst>
              <a:ext uri="{FF2B5EF4-FFF2-40B4-BE49-F238E27FC236}">
                <a16:creationId xmlns:a16="http://schemas.microsoft.com/office/drawing/2014/main" id="{762F61B6-53E8-374B-BF5C-84A8B8CEEC5E}"/>
              </a:ext>
            </a:extLst>
          </p:cNvPr>
          <p:cNvPicPr>
            <a:picLocks noChangeAspect="1"/>
          </p:cNvPicPr>
          <p:nvPr/>
        </p:nvPicPr>
        <p:blipFill>
          <a:blip r:embed="rId7"/>
          <a:stretch>
            <a:fillRect/>
          </a:stretch>
        </p:blipFill>
        <p:spPr>
          <a:xfrm>
            <a:off x="6203283" y="2095856"/>
            <a:ext cx="1679484" cy="1984096"/>
          </a:xfrm>
          <a:prstGeom prst="rect">
            <a:avLst/>
          </a:prstGeom>
        </p:spPr>
      </p:pic>
      <p:pic>
        <p:nvPicPr>
          <p:cNvPr id="56" name="Picture 55" descr="A close up of a sign&#10;&#10;Description automatically generated">
            <a:extLst>
              <a:ext uri="{FF2B5EF4-FFF2-40B4-BE49-F238E27FC236}">
                <a16:creationId xmlns:a16="http://schemas.microsoft.com/office/drawing/2014/main" id="{4244A55E-D44C-B849-8933-5DA5BD381086}"/>
              </a:ext>
            </a:extLst>
          </p:cNvPr>
          <p:cNvPicPr>
            <a:picLocks noChangeAspect="1"/>
          </p:cNvPicPr>
          <p:nvPr/>
        </p:nvPicPr>
        <p:blipFill>
          <a:blip r:embed="rId8"/>
          <a:stretch>
            <a:fillRect/>
          </a:stretch>
        </p:blipFill>
        <p:spPr>
          <a:xfrm>
            <a:off x="4309136" y="2104631"/>
            <a:ext cx="1679484" cy="1985011"/>
          </a:xfrm>
          <a:prstGeom prst="rect">
            <a:avLst/>
          </a:prstGeom>
        </p:spPr>
      </p:pic>
    </p:spTree>
    <p:extLst>
      <p:ext uri="{BB962C8B-B14F-4D97-AF65-F5344CB8AC3E}">
        <p14:creationId xmlns:p14="http://schemas.microsoft.com/office/powerpoint/2010/main" val="3858423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lvl="0"/>
            <a:fld id="{B15A4BD5-B51F-9048-892F-7599ACE81F82}" type="slidenum">
              <a:rPr lang="en-US" noProof="0" smtClean="0"/>
              <a:pPr lvl="0"/>
              <a:t>11</a:t>
            </a:fld>
            <a:endParaRPr lang="en-US" noProof="0" dirty="0"/>
          </a:p>
        </p:txBody>
      </p:sp>
      <p:sp>
        <p:nvSpPr>
          <p:cNvPr id="5" name="Footer Placeholder 4"/>
          <p:cNvSpPr>
            <a:spLocks noGrp="1"/>
          </p:cNvSpPr>
          <p:nvPr>
            <p:ph type="ftr" sz="quarter" idx="3"/>
          </p:nvPr>
        </p:nvSpPr>
        <p:spPr/>
        <p:txBody>
          <a:bodyPr/>
          <a:lstStyle/>
          <a:p>
            <a:pPr lvl="0"/>
            <a:r>
              <a:rPr lang="en-US" noProof="0" dirty="0"/>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p:txBody>
          <a:bodyPr/>
          <a:lstStyle/>
          <a:p>
            <a:r>
              <a:rPr lang="en-US" dirty="0"/>
              <a:t>Some of the good </a:t>
            </a:r>
            <a:br>
              <a:rPr lang="en-US" dirty="0"/>
            </a:br>
            <a:r>
              <a:rPr lang="en-US" dirty="0"/>
              <a:t>people we support</a:t>
            </a:r>
          </a:p>
        </p:txBody>
      </p:sp>
      <p:pic>
        <p:nvPicPr>
          <p:cNvPr id="31" name="Picture 30">
            <a:extLst>
              <a:ext uri="{FF2B5EF4-FFF2-40B4-BE49-F238E27FC236}">
                <a16:creationId xmlns:a16="http://schemas.microsoft.com/office/drawing/2014/main" id="{2D385DA1-D665-3949-9478-41C1D6C6A1E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9337" y="2421323"/>
            <a:ext cx="1759900" cy="632871"/>
          </a:xfrm>
          <a:prstGeom prst="rect">
            <a:avLst/>
          </a:prstGeom>
        </p:spPr>
      </p:pic>
      <p:pic>
        <p:nvPicPr>
          <p:cNvPr id="39" name="Picture 38">
            <a:extLst>
              <a:ext uri="{FF2B5EF4-FFF2-40B4-BE49-F238E27FC236}">
                <a16:creationId xmlns:a16="http://schemas.microsoft.com/office/drawing/2014/main" id="{6993080D-C217-464B-A18A-A84001ECB3E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83084" y="2534830"/>
            <a:ext cx="2139020" cy="483850"/>
          </a:xfrm>
          <a:prstGeom prst="rect">
            <a:avLst/>
          </a:prstGeom>
        </p:spPr>
      </p:pic>
      <p:pic>
        <p:nvPicPr>
          <p:cNvPr id="8" name="Picture 7">
            <a:extLst>
              <a:ext uri="{FF2B5EF4-FFF2-40B4-BE49-F238E27FC236}">
                <a16:creationId xmlns:a16="http://schemas.microsoft.com/office/drawing/2014/main" id="{4F9ED5FC-5D2B-9E49-B57C-D9C40BCF2C5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79338" y="3538588"/>
            <a:ext cx="1759899" cy="801484"/>
          </a:xfrm>
          <a:prstGeom prst="rect">
            <a:avLst/>
          </a:prstGeom>
        </p:spPr>
      </p:pic>
      <p:pic>
        <p:nvPicPr>
          <p:cNvPr id="14" name="Picture 13">
            <a:extLst>
              <a:ext uri="{FF2B5EF4-FFF2-40B4-BE49-F238E27FC236}">
                <a16:creationId xmlns:a16="http://schemas.microsoft.com/office/drawing/2014/main" id="{9B62082E-40F4-884C-9F3C-D1333463382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312338" y="4886489"/>
            <a:ext cx="2043799" cy="622852"/>
          </a:xfrm>
          <a:prstGeom prst="rect">
            <a:avLst/>
          </a:prstGeom>
        </p:spPr>
      </p:pic>
      <p:pic>
        <p:nvPicPr>
          <p:cNvPr id="26" name="Picture 25">
            <a:extLst>
              <a:ext uri="{FF2B5EF4-FFF2-40B4-BE49-F238E27FC236}">
                <a16:creationId xmlns:a16="http://schemas.microsoft.com/office/drawing/2014/main" id="{B638E729-D887-FC44-A962-2AA3CBECE3F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8329" y="5119590"/>
            <a:ext cx="1701916" cy="453845"/>
          </a:xfrm>
          <a:prstGeom prst="rect">
            <a:avLst/>
          </a:prstGeom>
        </p:spPr>
      </p:pic>
      <p:pic>
        <p:nvPicPr>
          <p:cNvPr id="28" name="Picture 27">
            <a:extLst>
              <a:ext uri="{FF2B5EF4-FFF2-40B4-BE49-F238E27FC236}">
                <a16:creationId xmlns:a16="http://schemas.microsoft.com/office/drawing/2014/main" id="{F15D7EA9-2A60-0E47-899E-5F0CBC43590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62985" y="4760448"/>
            <a:ext cx="1045271" cy="812987"/>
          </a:xfrm>
          <a:prstGeom prst="rect">
            <a:avLst/>
          </a:prstGeom>
        </p:spPr>
      </p:pic>
      <p:pic>
        <p:nvPicPr>
          <p:cNvPr id="7" name="Picture 6">
            <a:extLst>
              <a:ext uri="{FF2B5EF4-FFF2-40B4-BE49-F238E27FC236}">
                <a16:creationId xmlns:a16="http://schemas.microsoft.com/office/drawing/2014/main" id="{A52931C0-3189-A84E-AF8C-BD1D1B5E002F}"/>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3" name="Group 12">
            <a:extLst>
              <a:ext uri="{FF2B5EF4-FFF2-40B4-BE49-F238E27FC236}">
                <a16:creationId xmlns:a16="http://schemas.microsoft.com/office/drawing/2014/main" id="{E60BFED9-C488-8B40-8899-A9D2CF2AD1DD}"/>
              </a:ext>
            </a:extLst>
          </p:cNvPr>
          <p:cNvGrpSpPr/>
          <p:nvPr/>
        </p:nvGrpSpPr>
        <p:grpSpPr>
          <a:xfrm>
            <a:off x="3088456" y="3724712"/>
            <a:ext cx="2572431" cy="430209"/>
            <a:chOff x="885437" y="497168"/>
            <a:chExt cx="3086488" cy="495209"/>
          </a:xfrm>
        </p:grpSpPr>
        <p:pic>
          <p:nvPicPr>
            <p:cNvPr id="10" name="Picture 9">
              <a:extLst>
                <a:ext uri="{FF2B5EF4-FFF2-40B4-BE49-F238E27FC236}">
                  <a16:creationId xmlns:a16="http://schemas.microsoft.com/office/drawing/2014/main" id="{76266B5B-3C12-E045-B1D0-0D8B34E6E2BB}"/>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2" name="Picture 11">
              <a:extLst>
                <a:ext uri="{FF2B5EF4-FFF2-40B4-BE49-F238E27FC236}">
                  <a16:creationId xmlns:a16="http://schemas.microsoft.com/office/drawing/2014/main" id="{3509CD52-47FF-A04C-9502-557103FE2F5E}"/>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sp>
        <p:nvSpPr>
          <p:cNvPr id="21" name="Rectangle 20">
            <a:extLst>
              <a:ext uri="{FF2B5EF4-FFF2-40B4-BE49-F238E27FC236}">
                <a16:creationId xmlns:a16="http://schemas.microsoft.com/office/drawing/2014/main" id="{83ABFB10-6F8D-D94D-A937-337F6D74CAA1}"/>
              </a:ext>
            </a:extLst>
          </p:cNvPr>
          <p:cNvSpPr/>
          <p:nvPr/>
        </p:nvSpPr>
        <p:spPr>
          <a:xfrm>
            <a:off x="5539409" y="119270"/>
            <a:ext cx="2398643" cy="6228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177C4E36-06C1-3941-82AE-EF382556449A}"/>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9112354" y="2623747"/>
            <a:ext cx="2371317" cy="349415"/>
          </a:xfrm>
          <a:prstGeom prst="rect">
            <a:avLst/>
          </a:prstGeom>
        </p:spPr>
      </p:pic>
      <p:pic>
        <p:nvPicPr>
          <p:cNvPr id="23" name="Picture 22">
            <a:extLst>
              <a:ext uri="{FF2B5EF4-FFF2-40B4-BE49-F238E27FC236}">
                <a16:creationId xmlns:a16="http://schemas.microsoft.com/office/drawing/2014/main" id="{024C468C-F9CC-0E45-ADFB-F08A7118B57E}"/>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8995711" y="5017441"/>
            <a:ext cx="2421722" cy="315104"/>
          </a:xfrm>
          <a:prstGeom prst="rect">
            <a:avLst/>
          </a:prstGeom>
        </p:spPr>
      </p:pic>
      <p:pic>
        <p:nvPicPr>
          <p:cNvPr id="24" name="Picture 23">
            <a:extLst>
              <a:ext uri="{FF2B5EF4-FFF2-40B4-BE49-F238E27FC236}">
                <a16:creationId xmlns:a16="http://schemas.microsoft.com/office/drawing/2014/main" id="{03A33844-CF94-3140-8F7B-A8ACFF5AFC20}"/>
              </a:ext>
            </a:extLst>
          </p:cNvPr>
          <p:cNvPicPr>
            <a:picLocks noChangeAspect="1"/>
          </p:cNvPicPr>
          <p:nvPr/>
        </p:nvPicPr>
        <p:blipFill rotWithShape="1">
          <a:blip r:embed="rId14"/>
          <a:srcRect l="11828" t="1478" r="11594"/>
          <a:stretch/>
        </p:blipFill>
        <p:spPr>
          <a:xfrm>
            <a:off x="6867543" y="3398015"/>
            <a:ext cx="933387" cy="1200868"/>
          </a:xfrm>
          <a:prstGeom prst="rect">
            <a:avLst/>
          </a:prstGeom>
        </p:spPr>
      </p:pic>
      <p:pic>
        <p:nvPicPr>
          <p:cNvPr id="11" name="Picture 10" descr="A picture containing sitting, laptop, dark, black&#10;&#10;Description automatically generated">
            <a:extLst>
              <a:ext uri="{FF2B5EF4-FFF2-40B4-BE49-F238E27FC236}">
                <a16:creationId xmlns:a16="http://schemas.microsoft.com/office/drawing/2014/main" id="{9F8B8CD9-FB77-F041-AC70-B3C86628BEF7}"/>
              </a:ext>
            </a:extLst>
          </p:cNvPr>
          <p:cNvPicPr>
            <a:picLocks noChangeAspect="1"/>
          </p:cNvPicPr>
          <p:nvPr/>
        </p:nvPicPr>
        <p:blipFill>
          <a:blip r:embed="rId15"/>
          <a:stretch>
            <a:fillRect/>
          </a:stretch>
        </p:blipFill>
        <p:spPr>
          <a:xfrm>
            <a:off x="9120734" y="3611451"/>
            <a:ext cx="2171674" cy="651502"/>
          </a:xfrm>
          <a:prstGeom prst="rect">
            <a:avLst/>
          </a:prstGeom>
        </p:spPr>
      </p:pic>
    </p:spTree>
    <p:extLst>
      <p:ext uri="{BB962C8B-B14F-4D97-AF65-F5344CB8AC3E}">
        <p14:creationId xmlns:p14="http://schemas.microsoft.com/office/powerpoint/2010/main" val="712090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CE550-06FF-9242-9308-BE09FE4D5785}"/>
              </a:ext>
            </a:extLst>
          </p:cNvPr>
          <p:cNvSpPr>
            <a:spLocks noGrp="1"/>
          </p:cNvSpPr>
          <p:nvPr>
            <p:ph type="sldNum" sz="quarter" idx="12"/>
          </p:nvPr>
        </p:nvSpPr>
        <p:spPr/>
        <p:txBody>
          <a:bodyPr/>
          <a:lstStyle/>
          <a:p>
            <a:fld id="{B15A4BD5-B51F-9048-892F-7599ACE81F82}" type="slidenum">
              <a:rPr lang="en-US" smtClean="0"/>
              <a:pPr/>
              <a:t>12</a:t>
            </a:fld>
            <a:endParaRPr lang="en-US"/>
          </a:p>
        </p:txBody>
      </p:sp>
      <p:sp>
        <p:nvSpPr>
          <p:cNvPr id="3" name="Footer Placeholder 2">
            <a:extLst>
              <a:ext uri="{FF2B5EF4-FFF2-40B4-BE49-F238E27FC236}">
                <a16:creationId xmlns:a16="http://schemas.microsoft.com/office/drawing/2014/main" id="{39A70A7E-A97E-BD4A-9B6C-5934982A9989}"/>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573E1CA1-96EF-6842-A548-A676CCE4CE7E}"/>
              </a:ext>
            </a:extLst>
          </p:cNvPr>
          <p:cNvSpPr>
            <a:spLocks noGrp="1"/>
          </p:cNvSpPr>
          <p:nvPr>
            <p:ph type="title"/>
          </p:nvPr>
        </p:nvSpPr>
        <p:spPr/>
        <p:txBody>
          <a:bodyPr/>
          <a:lstStyle/>
          <a:p>
            <a:r>
              <a:rPr lang="en-US" dirty="0"/>
              <a:t>Case</a:t>
            </a:r>
            <a:br>
              <a:rPr lang="en-US" dirty="0"/>
            </a:br>
            <a:r>
              <a:rPr lang="en-US" dirty="0"/>
              <a:t>Studies</a:t>
            </a:r>
          </a:p>
        </p:txBody>
      </p:sp>
      <p:sp>
        <p:nvSpPr>
          <p:cNvPr id="5" name="Content Placeholder 4">
            <a:extLst>
              <a:ext uri="{FF2B5EF4-FFF2-40B4-BE49-F238E27FC236}">
                <a16:creationId xmlns:a16="http://schemas.microsoft.com/office/drawing/2014/main" id="{91F02F3F-7226-384E-BDB3-3BD69E6B1698}"/>
              </a:ext>
            </a:extLst>
          </p:cNvPr>
          <p:cNvSpPr>
            <a:spLocks noGrp="1"/>
          </p:cNvSpPr>
          <p:nvPr>
            <p:ph sz="half" idx="1"/>
          </p:nvPr>
        </p:nvSpPr>
        <p:spPr/>
        <p:txBody>
          <a:bodyPr/>
          <a:lstStyle/>
          <a:p>
            <a:r>
              <a:rPr lang="en-US" sz="2000" dirty="0"/>
              <a:t>Case study slides are available on Box here:</a:t>
            </a:r>
          </a:p>
          <a:p>
            <a:r>
              <a:rPr lang="en-US" sz="2000" dirty="0">
                <a:hlinkClick r:id="rId2"/>
              </a:rPr>
              <a:t>https://ink-co.box.com/s/8e04vivupbckdonws26hadrvpsywt997</a:t>
            </a:r>
            <a:endParaRPr lang="en-US" sz="2000" dirty="0"/>
          </a:p>
        </p:txBody>
      </p:sp>
    </p:spTree>
    <p:extLst>
      <p:ext uri="{BB962C8B-B14F-4D97-AF65-F5344CB8AC3E}">
        <p14:creationId xmlns:p14="http://schemas.microsoft.com/office/powerpoint/2010/main" val="2814935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striped shirt and smiling at the camera&#10;&#10;Description automatically generated">
            <a:extLst>
              <a:ext uri="{FF2B5EF4-FFF2-40B4-BE49-F238E27FC236}">
                <a16:creationId xmlns:a16="http://schemas.microsoft.com/office/drawing/2014/main" id="{F2E6E27E-EF01-944C-8399-DE7752770F83}"/>
              </a:ext>
            </a:extLst>
          </p:cNvPr>
          <p:cNvPicPr>
            <a:picLocks noChangeAspect="1"/>
          </p:cNvPicPr>
          <p:nvPr/>
        </p:nvPicPr>
        <p:blipFill>
          <a:blip r:embed="rId3"/>
          <a:stretch>
            <a:fillRect/>
          </a:stretch>
        </p:blipFill>
        <p:spPr>
          <a:xfrm>
            <a:off x="5334000" y="-1"/>
            <a:ext cx="6858000" cy="6858000"/>
          </a:xfrm>
          <a:prstGeom prst="rect">
            <a:avLst/>
          </a:prstGeom>
        </p:spPr>
      </p:pic>
      <p:sp>
        <p:nvSpPr>
          <p:cNvPr id="10" name="Rectangle 9">
            <a:extLst>
              <a:ext uri="{FF2B5EF4-FFF2-40B4-BE49-F238E27FC236}">
                <a16:creationId xmlns:a16="http://schemas.microsoft.com/office/drawing/2014/main" id="{EEF47E0A-4322-CC4D-97CF-C2C5232D3B63}"/>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dirty="0"/>
              <a:t>“</a:t>
            </a: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CA122E3B-C956-ED41-B295-C801F6A36D79}"/>
              </a:ext>
            </a:extLst>
          </p:cNvPr>
          <p:cNvSpPr txBox="1">
            <a:spLocks/>
          </p:cNvSpPr>
          <p:nvPr/>
        </p:nvSpPr>
        <p:spPr>
          <a:xfrm>
            <a:off x="442467" y="4157476"/>
            <a:ext cx="1847216" cy="784420"/>
          </a:xfrm>
          <a:prstGeom prst="rect">
            <a:avLst/>
          </a:prstGeom>
        </p:spPr>
        <p:txBody>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4400" dirty="0"/>
              <a:t>Joey Held</a:t>
            </a:r>
            <a:br>
              <a:rPr lang="en-US" sz="4400" dirty="0"/>
            </a:br>
            <a:r>
              <a:rPr lang="en-US" sz="2000" cap="none" dirty="0">
                <a:solidFill>
                  <a:schemeClr val="tx2"/>
                </a:solidFill>
                <a:latin typeface="Brandon Grotesque" panose="020B0503020203060202" pitchFamily="34" charset="77"/>
              </a:rPr>
              <a:t>Manager, Digital</a:t>
            </a:r>
            <a:endParaRPr lang="en-US" sz="2000" dirty="0">
              <a:solidFill>
                <a:schemeClr val="tx2"/>
              </a:solidFill>
              <a:latin typeface="Brandon Grotesque" panose="020B0503020203060202" pitchFamily="34" charset="77"/>
            </a:endParaRPr>
          </a:p>
        </p:txBody>
      </p:sp>
      <p:sp>
        <p:nvSpPr>
          <p:cNvPr id="3" name="Content Placeholder 2">
            <a:extLst>
              <a:ext uri="{FF2B5EF4-FFF2-40B4-BE49-F238E27FC236}">
                <a16:creationId xmlns:a16="http://schemas.microsoft.com/office/drawing/2014/main" id="{3992C3D4-099A-3C4F-BED7-A4C043383305}"/>
              </a:ext>
            </a:extLst>
          </p:cNvPr>
          <p:cNvSpPr>
            <a:spLocks noGrp="1"/>
          </p:cNvSpPr>
          <p:nvPr>
            <p:ph sz="quarter" idx="10"/>
          </p:nvPr>
        </p:nvSpPr>
        <p:spPr>
          <a:xfrm>
            <a:off x="533400" y="2164033"/>
            <a:ext cx="5340350" cy="1387475"/>
          </a:xfrm>
        </p:spPr>
        <p:txBody>
          <a:bodyPr/>
          <a:lstStyle/>
          <a:p>
            <a:r>
              <a:rPr lang="en-US" sz="2400" dirty="0"/>
              <a:t>Duis </a:t>
            </a:r>
            <a:r>
              <a:rPr lang="en-US" sz="2400" dirty="0" err="1"/>
              <a:t>autem</a:t>
            </a:r>
            <a:r>
              <a:rPr lang="en-US" sz="2400" dirty="0"/>
              <a:t> </a:t>
            </a:r>
            <a:r>
              <a:rPr lang="en-US" sz="2400" dirty="0" err="1"/>
              <a:t>vel</a:t>
            </a:r>
            <a:r>
              <a:rPr lang="en-US" sz="2400" dirty="0"/>
              <a:t> </a:t>
            </a:r>
            <a:r>
              <a:rPr lang="en-US" sz="2400" dirty="0" err="1"/>
              <a:t>eum</a:t>
            </a:r>
            <a:r>
              <a:rPr lang="en-US" sz="2400" dirty="0"/>
              <a:t> </a:t>
            </a:r>
            <a:r>
              <a:rPr lang="en-US" sz="2400" dirty="0" err="1"/>
              <a:t>iriure</a:t>
            </a:r>
            <a:r>
              <a:rPr lang="en-US" sz="2400" dirty="0"/>
              <a:t> dolor in </a:t>
            </a:r>
            <a:r>
              <a:rPr lang="en-US" sz="2400" dirty="0" err="1"/>
              <a:t>hendrerit</a:t>
            </a:r>
            <a:r>
              <a:rPr lang="en-US" sz="2400" dirty="0"/>
              <a:t> in </a:t>
            </a:r>
            <a:r>
              <a:rPr lang="en-US" sz="2400" dirty="0" err="1"/>
              <a:t>vulputate</a:t>
            </a:r>
            <a:r>
              <a:rPr lang="en-US" sz="2400" dirty="0"/>
              <a:t> </a:t>
            </a:r>
            <a:r>
              <a:rPr lang="en-US" sz="2400" dirty="0" err="1"/>
              <a:t>velit</a:t>
            </a:r>
            <a:r>
              <a:rPr lang="en-US" sz="2400" dirty="0"/>
              <a:t> </a:t>
            </a:r>
            <a:r>
              <a:rPr lang="en-US" sz="2400" dirty="0" err="1"/>
              <a:t>esse</a:t>
            </a:r>
            <a:r>
              <a:rPr lang="en-US" sz="2400" dirty="0"/>
              <a:t> </a:t>
            </a:r>
            <a:r>
              <a:rPr lang="en-US" sz="2400" dirty="0" err="1"/>
              <a:t>molestie</a:t>
            </a:r>
            <a:r>
              <a:rPr lang="en-US" sz="2400" dirty="0"/>
              <a:t> </a:t>
            </a:r>
            <a:r>
              <a:rPr lang="en-US" sz="2400" dirty="0" err="1"/>
              <a:t>consequat</a:t>
            </a:r>
            <a:r>
              <a:rPr lang="en-US" sz="2400" dirty="0"/>
              <a:t>, </a:t>
            </a:r>
            <a:r>
              <a:rPr lang="en-US" sz="2400" dirty="0" err="1"/>
              <a:t>vel</a:t>
            </a:r>
            <a:r>
              <a:rPr lang="en-US" sz="2400" dirty="0"/>
              <a:t> </a:t>
            </a:r>
            <a:r>
              <a:rPr lang="en-US" sz="2400" dirty="0" err="1"/>
              <a:t>illum</a:t>
            </a:r>
            <a:r>
              <a:rPr lang="en-US" sz="2400" dirty="0"/>
              <a:t> dolore </a:t>
            </a:r>
            <a:r>
              <a:rPr lang="en-US" sz="2400" dirty="0" err="1"/>
              <a:t>eu</a:t>
            </a:r>
            <a:r>
              <a:rPr lang="en-US" sz="2400" dirty="0"/>
              <a:t> </a:t>
            </a:r>
            <a:r>
              <a:rPr lang="en-US" sz="2400" dirty="0" err="1"/>
              <a:t>feugiat</a:t>
            </a:r>
            <a:r>
              <a:rPr lang="en-US" sz="2400" dirty="0"/>
              <a:t> </a:t>
            </a:r>
            <a:r>
              <a:rPr lang="en-US" sz="2400" dirty="0" err="1"/>
              <a:t>nulla</a:t>
            </a:r>
            <a:r>
              <a:rPr lang="en-US" sz="2400" dirty="0"/>
              <a:t> </a:t>
            </a:r>
            <a:r>
              <a:rPr lang="en-US" sz="2400" dirty="0" err="1"/>
              <a:t>facilisis</a:t>
            </a:r>
            <a:r>
              <a:rPr lang="en-US" sz="2400" dirty="0"/>
              <a:t>.”</a:t>
            </a:r>
          </a:p>
        </p:txBody>
      </p:sp>
      <p:sp>
        <p:nvSpPr>
          <p:cNvPr id="11" name="Content Placeholder 2">
            <a:extLst>
              <a:ext uri="{FF2B5EF4-FFF2-40B4-BE49-F238E27FC236}">
                <a16:creationId xmlns:a16="http://schemas.microsoft.com/office/drawing/2014/main" id="{D80D4DFF-EF73-DB40-A50F-DD81B6626472}"/>
              </a:ext>
            </a:extLst>
          </p:cNvPr>
          <p:cNvSpPr txBox="1">
            <a:spLocks/>
          </p:cNvSpPr>
          <p:nvPr/>
        </p:nvSpPr>
        <p:spPr>
          <a:xfrm>
            <a:off x="392980" y="2164033"/>
            <a:ext cx="168020" cy="18040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a:t>
            </a:r>
          </a:p>
        </p:txBody>
      </p:sp>
      <p:cxnSp>
        <p:nvCxnSpPr>
          <p:cNvPr id="9" name="Straight Connector 8">
            <a:extLst>
              <a:ext uri="{FF2B5EF4-FFF2-40B4-BE49-F238E27FC236}">
                <a16:creationId xmlns:a16="http://schemas.microsoft.com/office/drawing/2014/main" id="{ADB9712D-6930-7A43-B78A-C2BC3D922162}"/>
              </a:ext>
            </a:extLst>
          </p:cNvPr>
          <p:cNvCxnSpPr>
            <a:cxnSpLocks/>
          </p:cNvCxnSpPr>
          <p:nvPr/>
        </p:nvCxnSpPr>
        <p:spPr>
          <a:xfrm>
            <a:off x="533400" y="3790816"/>
            <a:ext cx="36920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098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D774C3-431B-6344-B23C-E0C7E01D03DD}"/>
              </a:ext>
            </a:extLst>
          </p:cNvPr>
          <p:cNvSpPr>
            <a:spLocks noGrp="1"/>
          </p:cNvSpPr>
          <p:nvPr>
            <p:ph type="sldNum" sz="quarter" idx="12"/>
          </p:nvPr>
        </p:nvSpPr>
        <p:spPr/>
        <p:txBody>
          <a:bodyPr/>
          <a:lstStyle/>
          <a:p>
            <a:fld id="{B15A4BD5-B51F-9048-892F-7599ACE81F82}" type="slidenum">
              <a:rPr lang="en-US" smtClean="0"/>
              <a:pPr/>
              <a:t>14</a:t>
            </a:fld>
            <a:endParaRPr lang="en-US"/>
          </a:p>
        </p:txBody>
      </p:sp>
      <p:sp>
        <p:nvSpPr>
          <p:cNvPr id="3" name="Footer Placeholder 2">
            <a:extLst>
              <a:ext uri="{FF2B5EF4-FFF2-40B4-BE49-F238E27FC236}">
                <a16:creationId xmlns:a16="http://schemas.microsoft.com/office/drawing/2014/main" id="{B3BF0DAF-BBAE-234A-A91D-EACDFE74099A}"/>
              </a:ext>
            </a:extLst>
          </p:cNvPr>
          <p:cNvSpPr>
            <a:spLocks noGrp="1"/>
          </p:cNvSpPr>
          <p:nvPr>
            <p:ph type="ftr" sz="quarter" idx="3"/>
          </p:nvPr>
        </p:nvSpPr>
        <p:spPr/>
        <p:txBody>
          <a:bodyPr/>
          <a:lstStyle/>
          <a:p>
            <a:r>
              <a:rPr lang="en-US"/>
              <a:t>INK-CO.COM  |</a:t>
            </a:r>
          </a:p>
        </p:txBody>
      </p:sp>
      <p:graphicFrame>
        <p:nvGraphicFramePr>
          <p:cNvPr id="4" name="Table 3">
            <a:extLst>
              <a:ext uri="{FF2B5EF4-FFF2-40B4-BE49-F238E27FC236}">
                <a16:creationId xmlns:a16="http://schemas.microsoft.com/office/drawing/2014/main" id="{540A1F2F-E6FC-CC47-8AA6-3D0C9871FC94}"/>
              </a:ext>
            </a:extLst>
          </p:cNvPr>
          <p:cNvGraphicFramePr>
            <a:graphicFrameLocks noGrp="1"/>
          </p:cNvGraphicFramePr>
          <p:nvPr>
            <p:extLst>
              <p:ext uri="{D42A27DB-BD31-4B8C-83A1-F6EECF244321}">
                <p14:modId xmlns:p14="http://schemas.microsoft.com/office/powerpoint/2010/main" val="2003294528"/>
              </p:ext>
            </p:extLst>
          </p:nvPr>
        </p:nvGraphicFramePr>
        <p:xfrm>
          <a:off x="518617" y="1259657"/>
          <a:ext cx="11167196" cy="3869965"/>
        </p:xfrm>
        <a:graphic>
          <a:graphicData uri="http://schemas.openxmlformats.org/drawingml/2006/table">
            <a:tbl>
              <a:tblPr firstRow="1" bandRow="1">
                <a:tableStyleId>{5C22544A-7EE6-4342-B048-85BDC9FD1C3A}</a:tableStyleId>
              </a:tblPr>
              <a:tblGrid>
                <a:gridCol w="2791799">
                  <a:extLst>
                    <a:ext uri="{9D8B030D-6E8A-4147-A177-3AD203B41FA5}">
                      <a16:colId xmlns:a16="http://schemas.microsoft.com/office/drawing/2014/main" val="1703038814"/>
                    </a:ext>
                  </a:extLst>
                </a:gridCol>
                <a:gridCol w="2791799">
                  <a:extLst>
                    <a:ext uri="{9D8B030D-6E8A-4147-A177-3AD203B41FA5}">
                      <a16:colId xmlns:a16="http://schemas.microsoft.com/office/drawing/2014/main" val="4182436193"/>
                    </a:ext>
                  </a:extLst>
                </a:gridCol>
                <a:gridCol w="2791799">
                  <a:extLst>
                    <a:ext uri="{9D8B030D-6E8A-4147-A177-3AD203B41FA5}">
                      <a16:colId xmlns:a16="http://schemas.microsoft.com/office/drawing/2014/main" val="1590502989"/>
                    </a:ext>
                  </a:extLst>
                </a:gridCol>
                <a:gridCol w="2791799">
                  <a:extLst>
                    <a:ext uri="{9D8B030D-6E8A-4147-A177-3AD203B41FA5}">
                      <a16:colId xmlns:a16="http://schemas.microsoft.com/office/drawing/2014/main" val="2019726335"/>
                    </a:ext>
                  </a:extLst>
                </a:gridCol>
              </a:tblGrid>
              <a:tr h="929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chemeClr val="tx1"/>
                          </a:solidFill>
                          <a:effectLst/>
                          <a:uLnTx/>
                          <a:uFillTx/>
                          <a:latin typeface="League Gothic" pitchFamily="2" charset="77"/>
                          <a:ea typeface="+mn-ea"/>
                          <a:cs typeface="+mn-cs"/>
                        </a:rPr>
                        <a:t>LOREM IPSUM</a:t>
                      </a:r>
                      <a:endPar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endParaRP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7882974"/>
                  </a:ext>
                </a:extLst>
              </a:tr>
              <a:tr h="980271">
                <a:tc>
                  <a:txBody>
                    <a:bodyPr/>
                    <a:lstStyle/>
                    <a:p>
                      <a:pPr marL="0" marR="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60300566"/>
                  </a:ext>
                </a:extLst>
              </a:tr>
              <a:tr h="980271">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1431875"/>
                  </a:ext>
                </a:extLst>
              </a:tr>
              <a:tr h="980271">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a:ln>
                            <a:noFill/>
                          </a:ln>
                          <a:solidFill>
                            <a:srgbClr val="2F2F2E"/>
                          </a:solidFill>
                          <a:effectLst/>
                          <a:uLnTx/>
                          <a:uFillTx/>
                          <a:latin typeface="Brandon Grotesque" panose="020B0503020203060202" pitchFamily="34" charset="77"/>
                          <a:ea typeface="+mn-ea"/>
                          <a:cs typeface="+mn-cs"/>
                        </a:rPr>
                        <a:t>At vero eos et accusam et justo duo dolores et ea rebum. </a:t>
                      </a:r>
                      <a:endPar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endParaRP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4506950"/>
                  </a:ext>
                </a:extLst>
              </a:tr>
            </a:tbl>
          </a:graphicData>
        </a:graphic>
      </p:graphicFrame>
    </p:spTree>
    <p:extLst>
      <p:ext uri="{BB962C8B-B14F-4D97-AF65-F5344CB8AC3E}">
        <p14:creationId xmlns:p14="http://schemas.microsoft.com/office/powerpoint/2010/main" val="4094084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15</a:t>
            </a:fld>
            <a:endParaRPr lang="en-US"/>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Repeatable process +</a:t>
            </a:r>
            <a:br>
              <a:rPr lang="en-US" dirty="0"/>
            </a:br>
            <a:r>
              <a:rPr lang="en-US" dirty="0"/>
              <a:t>Added value</a:t>
            </a:r>
          </a:p>
        </p:txBody>
      </p:sp>
      <p:sp>
        <p:nvSpPr>
          <p:cNvPr id="8" name="Right Bracket 7">
            <a:extLst>
              <a:ext uri="{FF2B5EF4-FFF2-40B4-BE49-F238E27FC236}">
                <a16:creationId xmlns:a16="http://schemas.microsoft.com/office/drawing/2014/main" id="{124887D0-2341-8241-82F3-269CD7B1267B}"/>
              </a:ext>
            </a:extLst>
          </p:cNvPr>
          <p:cNvSpPr/>
          <p:nvPr/>
        </p:nvSpPr>
        <p:spPr>
          <a:xfrm rot="5400000">
            <a:off x="5772112" y="1097343"/>
            <a:ext cx="564266" cy="8761352"/>
          </a:xfrm>
          <a:prstGeom prst="rightBracket">
            <a:avLst>
              <a:gd name="adj" fmla="val 118725"/>
            </a:avLst>
          </a:prstGeom>
          <a:ln w="25400">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Rectangle 8">
            <a:extLst>
              <a:ext uri="{FF2B5EF4-FFF2-40B4-BE49-F238E27FC236}">
                <a16:creationId xmlns:a16="http://schemas.microsoft.com/office/drawing/2014/main" id="{C16D1999-D337-634C-ABC1-6B2AFC025786}"/>
              </a:ext>
            </a:extLst>
          </p:cNvPr>
          <p:cNvSpPr/>
          <p:nvPr/>
        </p:nvSpPr>
        <p:spPr>
          <a:xfrm>
            <a:off x="3696899" y="5506093"/>
            <a:ext cx="4798202" cy="564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4303F43-60D9-7F4C-970D-02D3AB66E293}"/>
              </a:ext>
            </a:extLst>
          </p:cNvPr>
          <p:cNvSpPr/>
          <p:nvPr/>
        </p:nvSpPr>
        <p:spPr>
          <a:xfrm>
            <a:off x="881687"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DATA</a:t>
            </a:r>
            <a:endParaRPr lang="en-US" sz="2400" dirty="0">
              <a:solidFill>
                <a:srgbClr val="23B27F"/>
              </a:solidFill>
              <a:latin typeface="League Gothic" pitchFamily="2" charset="77"/>
            </a:endParaRPr>
          </a:p>
        </p:txBody>
      </p:sp>
      <p:sp>
        <p:nvSpPr>
          <p:cNvPr id="11" name="Oval 10">
            <a:extLst>
              <a:ext uri="{FF2B5EF4-FFF2-40B4-BE49-F238E27FC236}">
                <a16:creationId xmlns:a16="http://schemas.microsoft.com/office/drawing/2014/main" id="{23F50E28-DA58-0D49-9455-CAE8D6C4D68B}"/>
              </a:ext>
            </a:extLst>
          </p:cNvPr>
          <p:cNvSpPr/>
          <p:nvPr/>
        </p:nvSpPr>
        <p:spPr>
          <a:xfrm>
            <a:off x="3056434"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TEMPLATE</a:t>
            </a:r>
            <a:endParaRPr lang="en-US" sz="2400" dirty="0">
              <a:solidFill>
                <a:srgbClr val="23B27F"/>
              </a:solidFill>
              <a:latin typeface="League Gothic" pitchFamily="2" charset="77"/>
            </a:endParaRPr>
          </a:p>
        </p:txBody>
      </p:sp>
      <p:sp>
        <p:nvSpPr>
          <p:cNvPr id="12" name="Oval 11">
            <a:extLst>
              <a:ext uri="{FF2B5EF4-FFF2-40B4-BE49-F238E27FC236}">
                <a16:creationId xmlns:a16="http://schemas.microsoft.com/office/drawing/2014/main" id="{02B5F8DA-35FB-A642-B028-60DA54AEE577}"/>
              </a:ext>
            </a:extLst>
          </p:cNvPr>
          <p:cNvSpPr/>
          <p:nvPr/>
        </p:nvSpPr>
        <p:spPr>
          <a:xfrm>
            <a:off x="5231181"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LISTS</a:t>
            </a:r>
            <a:endParaRPr lang="en-US" sz="2400" dirty="0">
              <a:solidFill>
                <a:srgbClr val="23B27F"/>
              </a:solidFill>
              <a:latin typeface="League Gothic" pitchFamily="2" charset="77"/>
            </a:endParaRPr>
          </a:p>
        </p:txBody>
      </p:sp>
      <p:sp>
        <p:nvSpPr>
          <p:cNvPr id="13" name="Oval 12">
            <a:extLst>
              <a:ext uri="{FF2B5EF4-FFF2-40B4-BE49-F238E27FC236}">
                <a16:creationId xmlns:a16="http://schemas.microsoft.com/office/drawing/2014/main" id="{8F69E6DC-CEB2-A44E-9CF1-C563B3939677}"/>
              </a:ext>
            </a:extLst>
          </p:cNvPr>
          <p:cNvSpPr/>
          <p:nvPr/>
        </p:nvSpPr>
        <p:spPr>
          <a:xfrm>
            <a:off x="7405928" y="2191981"/>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INTERVIEWS</a:t>
            </a:r>
          </a:p>
        </p:txBody>
      </p:sp>
      <p:sp>
        <p:nvSpPr>
          <p:cNvPr id="14" name="Oval 13">
            <a:extLst>
              <a:ext uri="{FF2B5EF4-FFF2-40B4-BE49-F238E27FC236}">
                <a16:creationId xmlns:a16="http://schemas.microsoft.com/office/drawing/2014/main" id="{893DEF5A-26C9-D941-8F59-7523BF797FD6}"/>
              </a:ext>
            </a:extLst>
          </p:cNvPr>
          <p:cNvSpPr/>
          <p:nvPr/>
        </p:nvSpPr>
        <p:spPr>
          <a:xfrm>
            <a:off x="9580674" y="2199608"/>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COVERAGE</a:t>
            </a:r>
            <a:endParaRPr lang="en-US" sz="2400" dirty="0">
              <a:solidFill>
                <a:srgbClr val="23B27F"/>
              </a:solidFill>
              <a:latin typeface="League Gothic" pitchFamily="2" charset="77"/>
            </a:endParaRPr>
          </a:p>
        </p:txBody>
      </p:sp>
      <p:sp>
        <p:nvSpPr>
          <p:cNvPr id="15" name="Rectangle 14">
            <a:extLst>
              <a:ext uri="{FF2B5EF4-FFF2-40B4-BE49-F238E27FC236}">
                <a16:creationId xmlns:a16="http://schemas.microsoft.com/office/drawing/2014/main" id="{7E289802-3913-8B4B-806C-6FFC5765EA6D}"/>
              </a:ext>
            </a:extLst>
          </p:cNvPr>
          <p:cNvSpPr/>
          <p:nvPr/>
        </p:nvSpPr>
        <p:spPr>
          <a:xfrm>
            <a:off x="3056434"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What’s the story? Headlines?</a:t>
            </a:r>
          </a:p>
        </p:txBody>
      </p:sp>
      <p:sp>
        <p:nvSpPr>
          <p:cNvPr id="16" name="Rectangle 15">
            <a:extLst>
              <a:ext uri="{FF2B5EF4-FFF2-40B4-BE49-F238E27FC236}">
                <a16:creationId xmlns:a16="http://schemas.microsoft.com/office/drawing/2014/main" id="{1332023E-A05F-EC49-8A84-4C5B5D97B3CE}"/>
              </a:ext>
            </a:extLst>
          </p:cNvPr>
          <p:cNvSpPr/>
          <p:nvPr/>
        </p:nvSpPr>
        <p:spPr>
          <a:xfrm>
            <a:off x="5233913"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New targets? What do we know they will ask?</a:t>
            </a:r>
          </a:p>
        </p:txBody>
      </p:sp>
      <p:sp>
        <p:nvSpPr>
          <p:cNvPr id="17" name="Rectangle 16">
            <a:extLst>
              <a:ext uri="{FF2B5EF4-FFF2-40B4-BE49-F238E27FC236}">
                <a16:creationId xmlns:a16="http://schemas.microsoft.com/office/drawing/2014/main" id="{2344E1D8-C798-F74C-9502-FD3A80407F1B}"/>
              </a:ext>
            </a:extLst>
          </p:cNvPr>
          <p:cNvSpPr/>
          <p:nvPr/>
        </p:nvSpPr>
        <p:spPr>
          <a:xfrm>
            <a:off x="7404964"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Build &amp; leverage relationships.</a:t>
            </a:r>
          </a:p>
        </p:txBody>
      </p:sp>
      <p:sp>
        <p:nvSpPr>
          <p:cNvPr id="18" name="Rectangle 17">
            <a:extLst>
              <a:ext uri="{FF2B5EF4-FFF2-40B4-BE49-F238E27FC236}">
                <a16:creationId xmlns:a16="http://schemas.microsoft.com/office/drawing/2014/main" id="{C649FF18-EF38-E344-8672-7D20CECA7E97}"/>
              </a:ext>
            </a:extLst>
          </p:cNvPr>
          <p:cNvSpPr/>
          <p:nvPr/>
        </p:nvSpPr>
        <p:spPr>
          <a:xfrm>
            <a:off x="9576015" y="4128130"/>
            <a:ext cx="200749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Optimize tracking month over month. How did we do? Why?</a:t>
            </a:r>
          </a:p>
        </p:txBody>
      </p:sp>
      <p:sp>
        <p:nvSpPr>
          <p:cNvPr id="19" name="Rectangle 18">
            <a:extLst>
              <a:ext uri="{FF2B5EF4-FFF2-40B4-BE49-F238E27FC236}">
                <a16:creationId xmlns:a16="http://schemas.microsoft.com/office/drawing/2014/main" id="{C490EA2E-92DE-D14F-B26B-19190A05CBE6}"/>
              </a:ext>
            </a:extLst>
          </p:cNvPr>
          <p:cNvSpPr/>
          <p:nvPr/>
        </p:nvSpPr>
        <p:spPr>
          <a:xfrm>
            <a:off x="3696900" y="5506093"/>
            <a:ext cx="4798201" cy="508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League Gothic" pitchFamily="2" charset="77"/>
              </a:rPr>
              <a:t>APPROVE, PITCH, MEASURE, OPTIMIZE, REPEAT </a:t>
            </a:r>
          </a:p>
        </p:txBody>
      </p:sp>
      <p:sp>
        <p:nvSpPr>
          <p:cNvPr id="20" name="Right Arrow 19">
            <a:extLst>
              <a:ext uri="{FF2B5EF4-FFF2-40B4-BE49-F238E27FC236}">
                <a16:creationId xmlns:a16="http://schemas.microsoft.com/office/drawing/2014/main" id="{87B4EEBC-1B89-BE42-9F1B-FD1DA233ED0A}"/>
              </a:ext>
            </a:extLst>
          </p:cNvPr>
          <p:cNvSpPr/>
          <p:nvPr/>
        </p:nvSpPr>
        <p:spPr>
          <a:xfrm>
            <a:off x="265865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DAF7AF56-2A7C-8E4B-A546-5E6A6847B89C}"/>
              </a:ext>
            </a:extLst>
          </p:cNvPr>
          <p:cNvSpPr/>
          <p:nvPr/>
        </p:nvSpPr>
        <p:spPr>
          <a:xfrm>
            <a:off x="4839148"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1C582136-E10F-FF44-995E-D2E276A4AF04}"/>
              </a:ext>
            </a:extLst>
          </p:cNvPr>
          <p:cNvSpPr/>
          <p:nvPr/>
        </p:nvSpPr>
        <p:spPr>
          <a:xfrm>
            <a:off x="701136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5113C967-87D7-894E-A9C0-933944E1E81A}"/>
              </a:ext>
            </a:extLst>
          </p:cNvPr>
          <p:cNvSpPr/>
          <p:nvPr/>
        </p:nvSpPr>
        <p:spPr>
          <a:xfrm>
            <a:off x="9187720"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5AEF62D-6F7D-AD40-B94B-224389C912E6}"/>
              </a:ext>
            </a:extLst>
          </p:cNvPr>
          <p:cNvSpPr/>
          <p:nvPr/>
        </p:nvSpPr>
        <p:spPr>
          <a:xfrm>
            <a:off x="5232026" y="106326"/>
            <a:ext cx="2551970" cy="294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3921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299E7E-B2E4-964E-A355-6E22A4304E07}"/>
              </a:ext>
            </a:extLst>
          </p:cNvPr>
          <p:cNvSpPr/>
          <p:nvPr/>
        </p:nvSpPr>
        <p:spPr>
          <a:xfrm>
            <a:off x="518617" y="1232246"/>
            <a:ext cx="1373978" cy="362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Google Shape;358;p37">
            <a:extLst>
              <a:ext uri="{FF2B5EF4-FFF2-40B4-BE49-F238E27FC236}">
                <a16:creationId xmlns:a16="http://schemas.microsoft.com/office/drawing/2014/main" id="{AF825F0C-9736-DA44-BE90-18A3475CBE73}"/>
              </a:ext>
            </a:extLst>
          </p:cNvPr>
          <p:cNvCxnSpPr>
            <a:cxnSpLocks/>
          </p:cNvCxnSpPr>
          <p:nvPr/>
        </p:nvCxnSpPr>
        <p:spPr>
          <a:xfrm>
            <a:off x="4370445" y="1232246"/>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33" name="Google Shape;358;p37">
            <a:extLst>
              <a:ext uri="{FF2B5EF4-FFF2-40B4-BE49-F238E27FC236}">
                <a16:creationId xmlns:a16="http://schemas.microsoft.com/office/drawing/2014/main" id="{7B65340A-C3DF-DF42-A585-1B903305767B}"/>
              </a:ext>
            </a:extLst>
          </p:cNvPr>
          <p:cNvCxnSpPr>
            <a:cxnSpLocks/>
          </p:cNvCxnSpPr>
          <p:nvPr/>
        </p:nvCxnSpPr>
        <p:spPr>
          <a:xfrm>
            <a:off x="11658600" y="1213016"/>
            <a:ext cx="0" cy="4917714"/>
          </a:xfrm>
          <a:prstGeom prst="straightConnector1">
            <a:avLst/>
          </a:prstGeom>
          <a:noFill/>
          <a:ln w="12700" cap="flat" cmpd="sng">
            <a:solidFill>
              <a:srgbClr val="262626">
                <a:alpha val="29411"/>
              </a:srgbClr>
            </a:solidFill>
            <a:prstDash val="solid"/>
            <a:round/>
            <a:headEnd type="none" w="sm" len="sm"/>
            <a:tailEnd type="none" w="sm" len="sm"/>
          </a:ln>
        </p:spPr>
      </p:cxnSp>
      <p:sp>
        <p:nvSpPr>
          <p:cNvPr id="54" name="Slide Number Placeholder 1">
            <a:extLst>
              <a:ext uri="{FF2B5EF4-FFF2-40B4-BE49-F238E27FC236}">
                <a16:creationId xmlns:a16="http://schemas.microsoft.com/office/drawing/2014/main" id="{F4885907-C28A-A44A-8891-EE9B5545E170}"/>
              </a:ext>
            </a:extLst>
          </p:cNvPr>
          <p:cNvSpPr>
            <a:spLocks noGrp="1"/>
          </p:cNvSpPr>
          <p:nvPr>
            <p:ph type="sldNum" sz="quarter" idx="12"/>
          </p:nvPr>
        </p:nvSpPr>
        <p:spPr/>
        <p:txBody>
          <a:bodyPr/>
          <a:lstStyle/>
          <a:p>
            <a:fld id="{B15A4BD5-B51F-9048-892F-7599ACE81F82}" type="slidenum">
              <a:rPr lang="en-US" smtClean="0"/>
              <a:pPr/>
              <a:t>16</a:t>
            </a:fld>
            <a:endParaRPr lang="en-US"/>
          </a:p>
        </p:txBody>
      </p:sp>
      <p:sp>
        <p:nvSpPr>
          <p:cNvPr id="55" name="Footer Placeholder 2">
            <a:extLst>
              <a:ext uri="{FF2B5EF4-FFF2-40B4-BE49-F238E27FC236}">
                <a16:creationId xmlns:a16="http://schemas.microsoft.com/office/drawing/2014/main" id="{2D16D4CF-11B0-A342-84E6-C986FD55D831}"/>
              </a:ext>
            </a:extLst>
          </p:cNvPr>
          <p:cNvSpPr>
            <a:spLocks noGrp="1"/>
          </p:cNvSpPr>
          <p:nvPr>
            <p:ph type="ftr" sz="quarter" idx="3"/>
          </p:nvPr>
        </p:nvSpPr>
        <p:spPr/>
        <p:txBody>
          <a:bodyPr/>
          <a:lstStyle/>
          <a:p>
            <a:r>
              <a:rPr lang="en-US"/>
              <a:t>INK-CO.COM  |</a:t>
            </a:r>
          </a:p>
        </p:txBody>
      </p:sp>
      <p:sp>
        <p:nvSpPr>
          <p:cNvPr id="2" name="Title 1"/>
          <p:cNvSpPr>
            <a:spLocks noGrp="1"/>
          </p:cNvSpPr>
          <p:nvPr>
            <p:ph type="title"/>
          </p:nvPr>
        </p:nvSpPr>
        <p:spPr>
          <a:xfrm>
            <a:off x="518617" y="365126"/>
            <a:ext cx="11191164" cy="849525"/>
          </a:xfrm>
        </p:spPr>
        <p:txBody>
          <a:bodyPr/>
          <a:lstStyle/>
          <a:p>
            <a:r>
              <a:rPr lang="en-US" dirty="0"/>
              <a:t>Program Overview:</a:t>
            </a:r>
            <a:br>
              <a:rPr lang="en-US" dirty="0"/>
            </a:br>
            <a:r>
              <a:rPr lang="en-US" dirty="0"/>
              <a:t>Q4 2018 – Q1 2019</a:t>
            </a:r>
          </a:p>
        </p:txBody>
      </p:sp>
      <p:sp>
        <p:nvSpPr>
          <p:cNvPr id="91" name="Google Shape;362;p37">
            <a:extLst>
              <a:ext uri="{FF2B5EF4-FFF2-40B4-BE49-F238E27FC236}">
                <a16:creationId xmlns:a16="http://schemas.microsoft.com/office/drawing/2014/main" id="{AAD5F4E7-853B-6F4C-B78F-7352AE92E35D}"/>
              </a:ext>
            </a:extLst>
          </p:cNvPr>
          <p:cNvSpPr/>
          <p:nvPr/>
        </p:nvSpPr>
        <p:spPr>
          <a:xfrm>
            <a:off x="10360413"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Brand Awareness and Education</a:t>
            </a:r>
          </a:p>
        </p:txBody>
      </p:sp>
      <p:sp>
        <p:nvSpPr>
          <p:cNvPr id="92" name="Google Shape;362;p37">
            <a:extLst>
              <a:ext uri="{FF2B5EF4-FFF2-40B4-BE49-F238E27FC236}">
                <a16:creationId xmlns:a16="http://schemas.microsoft.com/office/drawing/2014/main" id="{B05C55C6-5FE2-A842-BCE8-4779AFCE9A8C}"/>
              </a:ext>
            </a:extLst>
          </p:cNvPr>
          <p:cNvSpPr/>
          <p:nvPr/>
        </p:nvSpPr>
        <p:spPr>
          <a:xfrm>
            <a:off x="10360379" y="2624415"/>
            <a:ext cx="1173913"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Momentum / Nealon Appt</a:t>
            </a:r>
          </a:p>
        </p:txBody>
      </p:sp>
      <p:cxnSp>
        <p:nvCxnSpPr>
          <p:cNvPr id="93" name="Google Shape;358;p37">
            <a:extLst>
              <a:ext uri="{FF2B5EF4-FFF2-40B4-BE49-F238E27FC236}">
                <a16:creationId xmlns:a16="http://schemas.microsoft.com/office/drawing/2014/main" id="{6B290633-B3C2-9E46-8F70-732BCCC7FDFD}"/>
              </a:ext>
            </a:extLst>
          </p:cNvPr>
          <p:cNvCxnSpPr>
            <a:cxnSpLocks/>
          </p:cNvCxnSpPr>
          <p:nvPr/>
        </p:nvCxnSpPr>
        <p:spPr>
          <a:xfrm>
            <a:off x="10210800" y="1232246"/>
            <a:ext cx="0" cy="4824390"/>
          </a:xfrm>
          <a:prstGeom prst="straightConnector1">
            <a:avLst/>
          </a:prstGeom>
          <a:noFill/>
          <a:ln w="12700" cap="flat" cmpd="sng">
            <a:solidFill>
              <a:srgbClr val="262626">
                <a:alpha val="29411"/>
              </a:srgbClr>
            </a:solidFill>
            <a:prstDash val="solid"/>
            <a:round/>
            <a:headEnd type="none" w="sm" len="sm"/>
            <a:tailEnd type="none" w="sm" len="sm"/>
          </a:ln>
        </p:spPr>
      </p:cxnSp>
      <p:sp>
        <p:nvSpPr>
          <p:cNvPr id="98" name="Google Shape;362;p37">
            <a:extLst>
              <a:ext uri="{FF2B5EF4-FFF2-40B4-BE49-F238E27FC236}">
                <a16:creationId xmlns:a16="http://schemas.microsoft.com/office/drawing/2014/main" id="{D5E73697-1293-8648-ADF5-295B2F185503}"/>
              </a:ext>
            </a:extLst>
          </p:cNvPr>
          <p:cNvSpPr/>
          <p:nvPr/>
        </p:nvSpPr>
        <p:spPr>
          <a:xfrm>
            <a:off x="8902323"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Vertical</a:t>
            </a:r>
          </a:p>
        </p:txBody>
      </p:sp>
      <p:sp>
        <p:nvSpPr>
          <p:cNvPr id="99" name="Google Shape;362;p37">
            <a:extLst>
              <a:ext uri="{FF2B5EF4-FFF2-40B4-BE49-F238E27FC236}">
                <a16:creationId xmlns:a16="http://schemas.microsoft.com/office/drawing/2014/main" id="{E9035A42-9832-6C4C-991A-21D681470C3E}"/>
              </a:ext>
            </a:extLst>
          </p:cNvPr>
          <p:cNvSpPr/>
          <p:nvPr/>
        </p:nvSpPr>
        <p:spPr>
          <a:xfrm>
            <a:off x="8894854" y="2624415"/>
            <a:ext cx="1188720" cy="1088136"/>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 Vertical + Sunnyside Case Study</a:t>
            </a:r>
          </a:p>
        </p:txBody>
      </p:sp>
      <p:cxnSp>
        <p:nvCxnSpPr>
          <p:cNvPr id="100" name="Google Shape;358;p37">
            <a:extLst>
              <a:ext uri="{FF2B5EF4-FFF2-40B4-BE49-F238E27FC236}">
                <a16:creationId xmlns:a16="http://schemas.microsoft.com/office/drawing/2014/main" id="{2FEFE532-CF10-2B44-9D6B-80F4CF20D0F4}"/>
              </a:ext>
            </a:extLst>
          </p:cNvPr>
          <p:cNvCxnSpPr>
            <a:cxnSpLocks/>
          </p:cNvCxnSpPr>
          <p:nvPr/>
        </p:nvCxnSpPr>
        <p:spPr>
          <a:xfrm>
            <a:off x="8746789" y="1225775"/>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6" name="Google Shape;358;p37">
            <a:extLst>
              <a:ext uri="{FF2B5EF4-FFF2-40B4-BE49-F238E27FC236}">
                <a16:creationId xmlns:a16="http://schemas.microsoft.com/office/drawing/2014/main" id="{343E15BB-D4C8-9C49-B86A-E7CD44D65EE2}"/>
              </a:ext>
            </a:extLst>
          </p:cNvPr>
          <p:cNvCxnSpPr>
            <a:cxnSpLocks/>
          </p:cNvCxnSpPr>
          <p:nvPr/>
        </p:nvCxnSpPr>
        <p:spPr>
          <a:xfrm>
            <a:off x="7288699" y="1229821"/>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7" name="Google Shape;358;p37">
            <a:extLst>
              <a:ext uri="{FF2B5EF4-FFF2-40B4-BE49-F238E27FC236}">
                <a16:creationId xmlns:a16="http://schemas.microsoft.com/office/drawing/2014/main" id="{4CF73B33-D3C9-7048-B135-75C6E102C4E0}"/>
              </a:ext>
            </a:extLst>
          </p:cNvPr>
          <p:cNvCxnSpPr>
            <a:cxnSpLocks/>
          </p:cNvCxnSpPr>
          <p:nvPr/>
        </p:nvCxnSpPr>
        <p:spPr>
          <a:xfrm>
            <a:off x="5840899" y="1184193"/>
            <a:ext cx="0" cy="4891313"/>
          </a:xfrm>
          <a:prstGeom prst="straightConnector1">
            <a:avLst/>
          </a:prstGeom>
          <a:noFill/>
          <a:ln w="12700" cap="flat" cmpd="sng">
            <a:solidFill>
              <a:srgbClr val="262626">
                <a:alpha val="29411"/>
              </a:srgbClr>
            </a:solidFill>
            <a:prstDash val="solid"/>
            <a:round/>
            <a:headEnd type="none" w="sm" len="sm"/>
            <a:tailEnd type="none" w="sm" len="sm"/>
          </a:ln>
        </p:spPr>
      </p:cxnSp>
      <p:sp>
        <p:nvSpPr>
          <p:cNvPr id="108" name="Google Shape;372;p37">
            <a:extLst>
              <a:ext uri="{FF2B5EF4-FFF2-40B4-BE49-F238E27FC236}">
                <a16:creationId xmlns:a16="http://schemas.microsoft.com/office/drawing/2014/main" id="{641E2997-4B1E-B647-99F2-75D9254F60BD}"/>
              </a:ext>
            </a:extLst>
          </p:cNvPr>
          <p:cNvSpPr/>
          <p:nvPr/>
        </p:nvSpPr>
        <p:spPr>
          <a:xfrm>
            <a:off x="4497522" y="1407608"/>
            <a:ext cx="2665278"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Hive Fabric 7.2</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111" name="Google Shape;362;p37">
            <a:extLst>
              <a:ext uri="{FF2B5EF4-FFF2-40B4-BE49-F238E27FC236}">
                <a16:creationId xmlns:a16="http://schemas.microsoft.com/office/drawing/2014/main" id="{FC5283E9-290E-4B4C-B3AA-C55E2091C21A}"/>
              </a:ext>
            </a:extLst>
          </p:cNvPr>
          <p:cNvSpPr/>
          <p:nvPr/>
        </p:nvSpPr>
        <p:spPr>
          <a:xfrm>
            <a:off x="5969462"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Hive Fabric 7.2</a:t>
            </a:r>
          </a:p>
        </p:txBody>
      </p:sp>
      <p:sp>
        <p:nvSpPr>
          <p:cNvPr id="112" name="Google Shape;362;p37">
            <a:extLst>
              <a:ext uri="{FF2B5EF4-FFF2-40B4-BE49-F238E27FC236}">
                <a16:creationId xmlns:a16="http://schemas.microsoft.com/office/drawing/2014/main" id="{5062B1D1-B430-9C41-9862-C738388E33A7}"/>
              </a:ext>
            </a:extLst>
          </p:cNvPr>
          <p:cNvSpPr/>
          <p:nvPr/>
        </p:nvSpPr>
        <p:spPr>
          <a:xfrm>
            <a:off x="10360378" y="3232883"/>
            <a:ext cx="1170432"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err="1">
                <a:solidFill>
                  <a:schemeClr val="dk1"/>
                </a:solidFill>
                <a:latin typeface="Brandon Grotesque" panose="020B0503020203060202" pitchFamily="34" charset="77"/>
                <a:ea typeface="Arial"/>
                <a:cs typeface="Arial"/>
                <a:sym typeface="Arial"/>
              </a:rPr>
              <a:t>CoNarrative</a:t>
            </a:r>
            <a:r>
              <a:rPr lang="en-US" sz="1200" dirty="0">
                <a:solidFill>
                  <a:schemeClr val="dk1"/>
                </a:solidFill>
                <a:latin typeface="Brandon Grotesque" panose="020B0503020203060202" pitchFamily="34" charset="77"/>
                <a:ea typeface="Arial"/>
                <a:cs typeface="Arial"/>
                <a:sym typeface="Arial"/>
              </a:rPr>
              <a:t>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Case Study</a:t>
            </a:r>
          </a:p>
        </p:txBody>
      </p:sp>
      <p:sp>
        <p:nvSpPr>
          <p:cNvPr id="114" name="Google Shape;372;p37">
            <a:extLst>
              <a:ext uri="{FF2B5EF4-FFF2-40B4-BE49-F238E27FC236}">
                <a16:creationId xmlns:a16="http://schemas.microsoft.com/office/drawing/2014/main" id="{7FEC7F0F-6FF8-6C43-BE5D-3EA002E62F04}"/>
              </a:ext>
            </a:extLst>
          </p:cNvPr>
          <p:cNvSpPr/>
          <p:nvPr/>
        </p:nvSpPr>
        <p:spPr>
          <a:xfrm>
            <a:off x="3076196" y="2019132"/>
            <a:ext cx="3410712" cy="475488"/>
          </a:xfrm>
          <a:prstGeom prst="roundRect">
            <a:avLst>
              <a:gd name="adj" fmla="val 16667"/>
            </a:avLst>
          </a:prstGeom>
          <a:solidFill>
            <a:schemeClr val="bg1"/>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Predictions Prep and Execution</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118" name="Google Shape;362;p37">
            <a:extLst>
              <a:ext uri="{FF2B5EF4-FFF2-40B4-BE49-F238E27FC236}">
                <a16:creationId xmlns:a16="http://schemas.microsoft.com/office/drawing/2014/main" id="{9CFBCEF6-A712-9C4F-9B1A-0643B7B3CC70}"/>
              </a:ext>
            </a:extLst>
          </p:cNvPr>
          <p:cNvSpPr/>
          <p:nvPr/>
        </p:nvSpPr>
        <p:spPr>
          <a:xfrm>
            <a:off x="4528869" y="3232883"/>
            <a:ext cx="1188720"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Arrow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Webinar</a:t>
            </a:r>
          </a:p>
        </p:txBody>
      </p:sp>
      <p:cxnSp>
        <p:nvCxnSpPr>
          <p:cNvPr id="120" name="Google Shape;358;p37">
            <a:extLst>
              <a:ext uri="{FF2B5EF4-FFF2-40B4-BE49-F238E27FC236}">
                <a16:creationId xmlns:a16="http://schemas.microsoft.com/office/drawing/2014/main" id="{A522B530-11F3-8D49-8B10-56379BDBDB5C}"/>
              </a:ext>
            </a:extLst>
          </p:cNvPr>
          <p:cNvCxnSpPr>
            <a:cxnSpLocks/>
          </p:cNvCxnSpPr>
          <p:nvPr/>
        </p:nvCxnSpPr>
        <p:spPr>
          <a:xfrm>
            <a:off x="2922645" y="1184193"/>
            <a:ext cx="0" cy="4891313"/>
          </a:xfrm>
          <a:prstGeom prst="straightConnector1">
            <a:avLst/>
          </a:prstGeom>
          <a:noFill/>
          <a:ln w="12700" cap="flat" cmpd="sng">
            <a:solidFill>
              <a:srgbClr val="262626">
                <a:alpha val="29411"/>
              </a:srgbClr>
            </a:solidFill>
            <a:prstDash val="solid"/>
            <a:round/>
            <a:headEnd type="none" w="sm" len="sm"/>
            <a:tailEnd type="none" w="sm" len="sm"/>
          </a:ln>
        </p:spPr>
      </p:cxnSp>
      <p:sp>
        <p:nvSpPr>
          <p:cNvPr id="121" name="Google Shape;372;p37">
            <a:extLst>
              <a:ext uri="{FF2B5EF4-FFF2-40B4-BE49-F238E27FC236}">
                <a16:creationId xmlns:a16="http://schemas.microsoft.com/office/drawing/2014/main" id="{0B0F9F92-D0A7-D447-B287-4E2FF52E189E}"/>
              </a:ext>
            </a:extLst>
          </p:cNvPr>
          <p:cNvSpPr/>
          <p:nvPr/>
        </p:nvSpPr>
        <p:spPr>
          <a:xfrm>
            <a:off x="3075230" y="1407608"/>
            <a:ext cx="1185752"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Media + Analyst Introductions</a:t>
            </a:r>
          </a:p>
        </p:txBody>
      </p:sp>
      <p:sp>
        <p:nvSpPr>
          <p:cNvPr id="125" name="Google Shape;362;p37">
            <a:extLst>
              <a:ext uri="{FF2B5EF4-FFF2-40B4-BE49-F238E27FC236}">
                <a16:creationId xmlns:a16="http://schemas.microsoft.com/office/drawing/2014/main" id="{66C3415A-E94D-C848-A0E6-32AE8C9E8DCB}"/>
              </a:ext>
            </a:extLst>
          </p:cNvPr>
          <p:cNvSpPr/>
          <p:nvPr/>
        </p:nvSpPr>
        <p:spPr>
          <a:xfrm>
            <a:off x="3080210" y="2624415"/>
            <a:ext cx="2650095"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Predictions Campaign</a:t>
            </a:r>
          </a:p>
        </p:txBody>
      </p:sp>
      <p:sp>
        <p:nvSpPr>
          <p:cNvPr id="24" name="Google Shape;369;p37">
            <a:extLst>
              <a:ext uri="{FF2B5EF4-FFF2-40B4-BE49-F238E27FC236}">
                <a16:creationId xmlns:a16="http://schemas.microsoft.com/office/drawing/2014/main" id="{00FD66C0-5175-464C-8B59-87C06EF2900C}"/>
              </a:ext>
            </a:extLst>
          </p:cNvPr>
          <p:cNvSpPr/>
          <p:nvPr/>
        </p:nvSpPr>
        <p:spPr>
          <a:xfrm>
            <a:off x="3075230" y="5042594"/>
            <a:ext cx="8478728" cy="1088136"/>
          </a:xfrm>
          <a:prstGeom prst="roundRect">
            <a:avLst>
              <a:gd name="adj" fmla="val 16667"/>
            </a:avLst>
          </a:prstGeom>
          <a:solidFill>
            <a:srgbClr val="FFFFFF"/>
          </a:solidFill>
          <a:ln w="12700" cap="flat" cmpd="sng">
            <a:solidFill>
              <a:schemeClr val="accent2"/>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b="0" i="0" u="none" strike="noStrike" cap="none" dirty="0">
                <a:latin typeface="Brandon Grotesque" panose="020B0503020203060202" pitchFamily="34" charset="77"/>
                <a:ea typeface="Arial"/>
                <a:cs typeface="Arial"/>
                <a:sym typeface="Arial"/>
              </a:rPr>
              <a:t>Content; </a:t>
            </a:r>
            <a:r>
              <a:rPr lang="en-US" sz="1200" dirty="0">
                <a:latin typeface="Brandon Grotesque" panose="020B0503020203060202" pitchFamily="34" charset="77"/>
                <a:ea typeface="Arial"/>
                <a:cs typeface="Arial"/>
                <a:sym typeface="Arial"/>
              </a:rPr>
              <a:t>Thought Leadership; Events, Speaking, Awards; Reporting and Analytics; Strategy </a:t>
            </a:r>
            <a:r>
              <a:rPr lang="en-US" sz="1200" b="0" i="0" u="none" strike="noStrike" cap="none" dirty="0">
                <a:latin typeface="Brandon Grotesque" panose="020B0503020203060202" pitchFamily="34" charset="77"/>
                <a:ea typeface="Arial"/>
                <a:cs typeface="Arial"/>
                <a:sym typeface="Arial"/>
              </a:rPr>
              <a:t>Planning; Account Management</a:t>
            </a:r>
            <a:endParaRPr sz="1200" b="0" i="0" u="none" strike="sngStrike" cap="none" dirty="0">
              <a:latin typeface="Brandon Grotesque" panose="020B0503020203060202" pitchFamily="34" charset="77"/>
              <a:ea typeface="Arial"/>
              <a:cs typeface="Arial"/>
              <a:sym typeface="Arial"/>
            </a:endParaRPr>
          </a:p>
        </p:txBody>
      </p:sp>
      <p:sp>
        <p:nvSpPr>
          <p:cNvPr id="3" name="TextBox 2">
            <a:extLst>
              <a:ext uri="{FF2B5EF4-FFF2-40B4-BE49-F238E27FC236}">
                <a16:creationId xmlns:a16="http://schemas.microsoft.com/office/drawing/2014/main" id="{1C72318D-B45F-0048-BB42-6CBF8DD9B92A}"/>
              </a:ext>
            </a:extLst>
          </p:cNvPr>
          <p:cNvSpPr txBox="1"/>
          <p:nvPr/>
        </p:nvSpPr>
        <p:spPr>
          <a:xfrm>
            <a:off x="3083045" y="1042946"/>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OCT</a:t>
            </a:r>
            <a:endParaRPr lang="en-US" sz="1400" dirty="0"/>
          </a:p>
        </p:txBody>
      </p:sp>
      <p:sp>
        <p:nvSpPr>
          <p:cNvPr id="126" name="TextBox 125">
            <a:extLst>
              <a:ext uri="{FF2B5EF4-FFF2-40B4-BE49-F238E27FC236}">
                <a16:creationId xmlns:a16="http://schemas.microsoft.com/office/drawing/2014/main" id="{EC14096E-C6E3-CD43-B149-8E309A3981C7}"/>
              </a:ext>
            </a:extLst>
          </p:cNvPr>
          <p:cNvSpPr txBox="1"/>
          <p:nvPr/>
        </p:nvSpPr>
        <p:spPr>
          <a:xfrm>
            <a:off x="4542101" y="1042946"/>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NOV</a:t>
            </a:r>
            <a:endParaRPr lang="en-US" sz="1400" dirty="0"/>
          </a:p>
        </p:txBody>
      </p:sp>
      <p:sp>
        <p:nvSpPr>
          <p:cNvPr id="128" name="TextBox 127">
            <a:extLst>
              <a:ext uri="{FF2B5EF4-FFF2-40B4-BE49-F238E27FC236}">
                <a16:creationId xmlns:a16="http://schemas.microsoft.com/office/drawing/2014/main" id="{D3742BCF-1DFD-A546-91C5-F855FE0D9F17}"/>
              </a:ext>
            </a:extLst>
          </p:cNvPr>
          <p:cNvSpPr txBox="1"/>
          <p:nvPr/>
        </p:nvSpPr>
        <p:spPr>
          <a:xfrm>
            <a:off x="5983702" y="1033934"/>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DEC</a:t>
            </a:r>
            <a:endParaRPr lang="en-US" sz="1400" dirty="0"/>
          </a:p>
        </p:txBody>
      </p:sp>
      <p:sp>
        <p:nvSpPr>
          <p:cNvPr id="129" name="TextBox 128">
            <a:extLst>
              <a:ext uri="{FF2B5EF4-FFF2-40B4-BE49-F238E27FC236}">
                <a16:creationId xmlns:a16="http://schemas.microsoft.com/office/drawing/2014/main" id="{BF2C516B-1AF0-CC43-BDBD-C7696695BA9A}"/>
              </a:ext>
            </a:extLst>
          </p:cNvPr>
          <p:cNvSpPr txBox="1"/>
          <p:nvPr/>
        </p:nvSpPr>
        <p:spPr>
          <a:xfrm>
            <a:off x="7462971" y="1033934"/>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JAN</a:t>
            </a:r>
            <a:endParaRPr lang="en-US" sz="1400" dirty="0"/>
          </a:p>
        </p:txBody>
      </p:sp>
      <p:sp>
        <p:nvSpPr>
          <p:cNvPr id="130" name="TextBox 129">
            <a:extLst>
              <a:ext uri="{FF2B5EF4-FFF2-40B4-BE49-F238E27FC236}">
                <a16:creationId xmlns:a16="http://schemas.microsoft.com/office/drawing/2014/main" id="{F4F0B3C6-64C6-D040-A875-8611DC23969A}"/>
              </a:ext>
            </a:extLst>
          </p:cNvPr>
          <p:cNvSpPr txBox="1"/>
          <p:nvPr/>
        </p:nvSpPr>
        <p:spPr>
          <a:xfrm>
            <a:off x="8910630" y="1024488"/>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FEB</a:t>
            </a:r>
            <a:endParaRPr lang="en-US" sz="1400" dirty="0"/>
          </a:p>
        </p:txBody>
      </p:sp>
      <p:sp>
        <p:nvSpPr>
          <p:cNvPr id="131" name="TextBox 130">
            <a:extLst>
              <a:ext uri="{FF2B5EF4-FFF2-40B4-BE49-F238E27FC236}">
                <a16:creationId xmlns:a16="http://schemas.microsoft.com/office/drawing/2014/main" id="{C1DDAE58-23FE-B44A-8671-7F332E911656}"/>
              </a:ext>
            </a:extLst>
          </p:cNvPr>
          <p:cNvSpPr txBox="1"/>
          <p:nvPr/>
        </p:nvSpPr>
        <p:spPr>
          <a:xfrm>
            <a:off x="10360379" y="1024488"/>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MAR</a:t>
            </a:r>
            <a:endParaRPr lang="en-US" sz="1400" dirty="0"/>
          </a:p>
        </p:txBody>
      </p:sp>
      <p:sp>
        <p:nvSpPr>
          <p:cNvPr id="95" name="Google Shape;372;p37">
            <a:extLst>
              <a:ext uri="{FF2B5EF4-FFF2-40B4-BE49-F238E27FC236}">
                <a16:creationId xmlns:a16="http://schemas.microsoft.com/office/drawing/2014/main" id="{F726318A-D055-C047-AF75-C2DB17D17867}"/>
              </a:ext>
            </a:extLst>
          </p:cNvPr>
          <p:cNvSpPr/>
          <p:nvPr/>
        </p:nvSpPr>
        <p:spPr>
          <a:xfrm>
            <a:off x="7445369" y="1407608"/>
            <a:ext cx="2689231"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 Vertical</a:t>
            </a:r>
          </a:p>
        </p:txBody>
      </p:sp>
      <p:sp>
        <p:nvSpPr>
          <p:cNvPr id="101" name="Google Shape;372;p37">
            <a:extLst>
              <a:ext uri="{FF2B5EF4-FFF2-40B4-BE49-F238E27FC236}">
                <a16:creationId xmlns:a16="http://schemas.microsoft.com/office/drawing/2014/main" id="{ED43E394-0EDF-0E49-B916-49A9E7BD0E6A}"/>
              </a:ext>
            </a:extLst>
          </p:cNvPr>
          <p:cNvSpPr/>
          <p:nvPr/>
        </p:nvSpPr>
        <p:spPr>
          <a:xfrm>
            <a:off x="6589160" y="2019132"/>
            <a:ext cx="2060373" cy="475488"/>
          </a:xfrm>
          <a:prstGeom prst="roundRect">
            <a:avLst>
              <a:gd name="adj" fmla="val 16667"/>
            </a:avLst>
          </a:prstGeom>
          <a:solidFill>
            <a:srgbClr val="D5EDD9"/>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2019 Planning</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0" name="Google Shape;372;p37">
            <a:extLst>
              <a:ext uri="{FF2B5EF4-FFF2-40B4-BE49-F238E27FC236}">
                <a16:creationId xmlns:a16="http://schemas.microsoft.com/office/drawing/2014/main" id="{B2CF2303-0369-AA4A-8B35-A3ED7E343E41}"/>
              </a:ext>
            </a:extLst>
          </p:cNvPr>
          <p:cNvSpPr/>
          <p:nvPr/>
        </p:nvSpPr>
        <p:spPr>
          <a:xfrm>
            <a:off x="8873468" y="2019132"/>
            <a:ext cx="2660822" cy="475488"/>
          </a:xfrm>
          <a:prstGeom prst="roundRect">
            <a:avLst>
              <a:gd name="adj" fmla="val 16667"/>
            </a:avLst>
          </a:prstGeom>
          <a:solidFill>
            <a:srgbClr val="D5EDD9"/>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Momentum Announcement /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George Nealon Appointment</a:t>
            </a:r>
          </a:p>
        </p:txBody>
      </p:sp>
      <p:sp>
        <p:nvSpPr>
          <p:cNvPr id="59" name="Google Shape;362;p37">
            <a:extLst>
              <a:ext uri="{FF2B5EF4-FFF2-40B4-BE49-F238E27FC236}">
                <a16:creationId xmlns:a16="http://schemas.microsoft.com/office/drawing/2014/main" id="{C985A2FC-2C1F-6442-B709-33126997D761}"/>
              </a:ext>
            </a:extLst>
          </p:cNvPr>
          <p:cNvSpPr/>
          <p:nvPr/>
        </p:nvSpPr>
        <p:spPr>
          <a:xfrm>
            <a:off x="5972227" y="2624415"/>
            <a:ext cx="2060368"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Hive Fabric 7.2</a:t>
            </a:r>
          </a:p>
        </p:txBody>
      </p:sp>
      <p:sp>
        <p:nvSpPr>
          <p:cNvPr id="61" name="Google Shape;372;p37">
            <a:extLst>
              <a:ext uri="{FF2B5EF4-FFF2-40B4-BE49-F238E27FC236}">
                <a16:creationId xmlns:a16="http://schemas.microsoft.com/office/drawing/2014/main" id="{B7E1D28C-B14E-5B47-BB30-02E949BDFF82}"/>
              </a:ext>
            </a:extLst>
          </p:cNvPr>
          <p:cNvSpPr/>
          <p:nvPr/>
        </p:nvSpPr>
        <p:spPr>
          <a:xfrm>
            <a:off x="10360379" y="1407608"/>
            <a:ext cx="1173911"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Healthcare Vertical</a:t>
            </a:r>
          </a:p>
        </p:txBody>
      </p:sp>
      <p:sp>
        <p:nvSpPr>
          <p:cNvPr id="62" name="Google Shape;362;p37">
            <a:extLst>
              <a:ext uri="{FF2B5EF4-FFF2-40B4-BE49-F238E27FC236}">
                <a16:creationId xmlns:a16="http://schemas.microsoft.com/office/drawing/2014/main" id="{238FA132-0B8D-3A4D-942E-700F52ABC4EC}"/>
              </a:ext>
            </a:extLst>
          </p:cNvPr>
          <p:cNvSpPr/>
          <p:nvPr/>
        </p:nvSpPr>
        <p:spPr>
          <a:xfrm>
            <a:off x="3070409" y="3232883"/>
            <a:ext cx="1188720"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Proactive Media</a:t>
            </a:r>
          </a:p>
        </p:txBody>
      </p:sp>
      <p:sp>
        <p:nvSpPr>
          <p:cNvPr id="41" name="Google Shape;362;p37">
            <a:extLst>
              <a:ext uri="{FF2B5EF4-FFF2-40B4-BE49-F238E27FC236}">
                <a16:creationId xmlns:a16="http://schemas.microsoft.com/office/drawing/2014/main" id="{EF78980C-411F-E344-B82B-D8F9BF9751FB}"/>
              </a:ext>
            </a:extLst>
          </p:cNvPr>
          <p:cNvSpPr/>
          <p:nvPr/>
        </p:nvSpPr>
        <p:spPr>
          <a:xfrm>
            <a:off x="7445369"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Support Brand Awareness</a:t>
            </a:r>
          </a:p>
        </p:txBody>
      </p:sp>
      <p:sp>
        <p:nvSpPr>
          <p:cNvPr id="42" name="Google Shape;362;p37">
            <a:extLst>
              <a:ext uri="{FF2B5EF4-FFF2-40B4-BE49-F238E27FC236}">
                <a16:creationId xmlns:a16="http://schemas.microsoft.com/office/drawing/2014/main" id="{02AED11B-21DB-2344-8B95-AABC63ADD82C}"/>
              </a:ext>
            </a:extLst>
          </p:cNvPr>
          <p:cNvSpPr/>
          <p:nvPr/>
        </p:nvSpPr>
        <p:spPr>
          <a:xfrm>
            <a:off x="4521110"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Support Webinars and Awareness</a:t>
            </a:r>
          </a:p>
        </p:txBody>
      </p:sp>
      <p:sp>
        <p:nvSpPr>
          <p:cNvPr id="43" name="Google Shape;364;p37">
            <a:extLst>
              <a:ext uri="{FF2B5EF4-FFF2-40B4-BE49-F238E27FC236}">
                <a16:creationId xmlns:a16="http://schemas.microsoft.com/office/drawing/2014/main" id="{3D6FD9E1-6947-D742-9F90-1B99CFCDC0D3}"/>
              </a:ext>
            </a:extLst>
          </p:cNvPr>
          <p:cNvSpPr/>
          <p:nvPr/>
        </p:nvSpPr>
        <p:spPr>
          <a:xfrm>
            <a:off x="461178" y="3833505"/>
            <a:ext cx="1815458" cy="108395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buClr>
                <a:schemeClr val="dk1"/>
              </a:buClr>
              <a:buSzPts val="978"/>
            </a:pPr>
            <a:r>
              <a:rPr lang="en-US" sz="1600" dirty="0">
                <a:solidFill>
                  <a:schemeClr val="dk1"/>
                </a:solidFill>
                <a:latin typeface="Brandon Grotesque" panose="020B0503020203060202" pitchFamily="34" charset="77"/>
                <a:cs typeface="Arial"/>
                <a:sym typeface="Arial"/>
              </a:rPr>
              <a:t>Social and Digital</a:t>
            </a:r>
            <a:endParaRPr sz="1600" dirty="0">
              <a:solidFill>
                <a:schemeClr val="tx2"/>
              </a:solidFill>
              <a:latin typeface="Brandon Grotesque" panose="020B0503020203060202" pitchFamily="34" charset="77"/>
              <a:cs typeface="Arial"/>
              <a:sym typeface="Arial"/>
            </a:endParaRPr>
          </a:p>
        </p:txBody>
      </p:sp>
      <p:sp>
        <p:nvSpPr>
          <p:cNvPr id="44" name="Google Shape;367;p37">
            <a:extLst>
              <a:ext uri="{FF2B5EF4-FFF2-40B4-BE49-F238E27FC236}">
                <a16:creationId xmlns:a16="http://schemas.microsoft.com/office/drawing/2014/main" id="{30529770-C718-D742-BB0F-BE1360B45DD4}"/>
              </a:ext>
            </a:extLst>
          </p:cNvPr>
          <p:cNvSpPr/>
          <p:nvPr/>
        </p:nvSpPr>
        <p:spPr>
          <a:xfrm>
            <a:off x="461178" y="5042594"/>
            <a:ext cx="1814291" cy="108813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rtl="0">
              <a:lnSpc>
                <a:spcPct val="100000"/>
              </a:lnSpc>
              <a:spcBef>
                <a:spcPts val="0"/>
              </a:spcBef>
              <a:spcAft>
                <a:spcPts val="0"/>
              </a:spcAft>
              <a:buClr>
                <a:schemeClr val="dk1"/>
              </a:buClr>
              <a:buSzPts val="978"/>
              <a:buFont typeface="Arial"/>
              <a:buNone/>
            </a:pPr>
            <a:r>
              <a:rPr lang="en-US" sz="1600" dirty="0">
                <a:solidFill>
                  <a:schemeClr val="dk1"/>
                </a:solidFill>
                <a:latin typeface="Brandon Grotesque" panose="020B0503020203060202" pitchFamily="34" charset="77"/>
                <a:ea typeface="Arial"/>
                <a:cs typeface="Arial"/>
                <a:sym typeface="Arial"/>
              </a:rPr>
              <a:t>Integrated Comms Management</a:t>
            </a:r>
            <a:endParaRPr sz="1600" i="0" u="none" strike="noStrike" cap="none" dirty="0">
              <a:solidFill>
                <a:schemeClr val="dk1"/>
              </a:solidFill>
              <a:latin typeface="Brandon Grotesque" panose="020B0503020203060202" pitchFamily="34" charset="77"/>
              <a:ea typeface="Arial"/>
              <a:cs typeface="Arial"/>
              <a:sym typeface="Arial"/>
            </a:endParaRPr>
          </a:p>
        </p:txBody>
      </p:sp>
      <p:sp>
        <p:nvSpPr>
          <p:cNvPr id="45" name="Google Shape;372;p37">
            <a:extLst>
              <a:ext uri="{FF2B5EF4-FFF2-40B4-BE49-F238E27FC236}">
                <a16:creationId xmlns:a16="http://schemas.microsoft.com/office/drawing/2014/main" id="{570C0AC6-6F34-EA49-8972-FCE36711F198}"/>
              </a:ext>
            </a:extLst>
          </p:cNvPr>
          <p:cNvSpPr/>
          <p:nvPr/>
        </p:nvSpPr>
        <p:spPr>
          <a:xfrm>
            <a:off x="461178" y="2624415"/>
            <a:ext cx="1814291" cy="108813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buClr>
                <a:schemeClr val="dk1"/>
              </a:buClr>
              <a:buSzPts val="978"/>
            </a:pPr>
            <a:r>
              <a:rPr lang="en-US" sz="1600" dirty="0">
                <a:solidFill>
                  <a:schemeClr val="dk1"/>
                </a:solidFill>
                <a:latin typeface="Brandon Grotesque" panose="020B0503020203060202" pitchFamily="34" charset="77"/>
                <a:cs typeface="Arial"/>
                <a:sym typeface="Arial"/>
              </a:rPr>
              <a:t>Media and Analyst Relations</a:t>
            </a:r>
            <a:endParaRPr sz="1600" dirty="0">
              <a:solidFill>
                <a:schemeClr val="tx2"/>
              </a:solidFill>
              <a:latin typeface="Brandon Grotesque" panose="020B0503020203060202" pitchFamily="34" charset="77"/>
              <a:cs typeface="Arial"/>
              <a:sym typeface="Arial"/>
            </a:endParaRPr>
          </a:p>
        </p:txBody>
      </p:sp>
      <p:sp>
        <p:nvSpPr>
          <p:cNvPr id="46" name="Google Shape;372;p37">
            <a:extLst>
              <a:ext uri="{FF2B5EF4-FFF2-40B4-BE49-F238E27FC236}">
                <a16:creationId xmlns:a16="http://schemas.microsoft.com/office/drawing/2014/main" id="{86148975-8E5B-FC44-8092-5FCE5B243999}"/>
              </a:ext>
            </a:extLst>
          </p:cNvPr>
          <p:cNvSpPr/>
          <p:nvPr/>
        </p:nvSpPr>
        <p:spPr>
          <a:xfrm>
            <a:off x="461178" y="1407608"/>
            <a:ext cx="1819181" cy="1083957"/>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rtl="0">
              <a:lnSpc>
                <a:spcPct val="100000"/>
              </a:lnSpc>
              <a:spcBef>
                <a:spcPts val="0"/>
              </a:spcBef>
              <a:spcAft>
                <a:spcPts val="0"/>
              </a:spcAft>
              <a:buClr>
                <a:schemeClr val="dk1"/>
              </a:buClr>
              <a:buSzPts val="978"/>
              <a:buFont typeface="Arial"/>
              <a:buNone/>
            </a:pPr>
            <a:r>
              <a:rPr lang="en-US" sz="1600" dirty="0">
                <a:solidFill>
                  <a:schemeClr val="dk1"/>
                </a:solidFill>
                <a:latin typeface="Brandon Grotesque" panose="020B0503020203060202" pitchFamily="34" charset="77"/>
                <a:ea typeface="Arial"/>
                <a:cs typeface="Arial"/>
                <a:sym typeface="Arial"/>
              </a:rPr>
              <a:t>Priorities</a:t>
            </a:r>
            <a:endParaRPr sz="1600" i="0" u="none" strike="noStrike" cap="none" dirty="0">
              <a:solidFill>
                <a:schemeClr val="tx2"/>
              </a:solidFill>
              <a:latin typeface="Brandon Grotesque" panose="020B0503020203060202" pitchFamily="34" charset="77"/>
              <a:ea typeface="Arial"/>
              <a:cs typeface="Arial"/>
              <a:sym typeface="Arial"/>
            </a:endParaRPr>
          </a:p>
        </p:txBody>
      </p:sp>
    </p:spTree>
    <p:extLst>
      <p:ext uri="{BB962C8B-B14F-4D97-AF65-F5344CB8AC3E}">
        <p14:creationId xmlns:p14="http://schemas.microsoft.com/office/powerpoint/2010/main" val="3187747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3DF21B-3FD5-8B4F-A2E4-4B9788C825B9}"/>
              </a:ext>
            </a:extLst>
          </p:cNvPr>
          <p:cNvSpPr>
            <a:spLocks noGrp="1"/>
          </p:cNvSpPr>
          <p:nvPr>
            <p:ph type="sldNum" sz="quarter" idx="12"/>
          </p:nvPr>
        </p:nvSpPr>
        <p:spPr/>
        <p:txBody>
          <a:bodyPr/>
          <a:lstStyle/>
          <a:p>
            <a:fld id="{B15A4BD5-B51F-9048-892F-7599ACE81F82}" type="slidenum">
              <a:rPr lang="en-US" smtClean="0"/>
              <a:pPr/>
              <a:t>17</a:t>
            </a:fld>
            <a:endParaRPr lang="en-US"/>
          </a:p>
        </p:txBody>
      </p:sp>
      <p:sp>
        <p:nvSpPr>
          <p:cNvPr id="3" name="Footer Placeholder 2">
            <a:extLst>
              <a:ext uri="{FF2B5EF4-FFF2-40B4-BE49-F238E27FC236}">
                <a16:creationId xmlns:a16="http://schemas.microsoft.com/office/drawing/2014/main" id="{C2DD4E71-74F7-4144-B25B-8F1E9A129BF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014F47EE-DFFC-544D-B023-EE450356B317}"/>
              </a:ext>
            </a:extLst>
          </p:cNvPr>
          <p:cNvSpPr>
            <a:spLocks noGrp="1"/>
          </p:cNvSpPr>
          <p:nvPr>
            <p:ph type="title"/>
          </p:nvPr>
        </p:nvSpPr>
        <p:spPr/>
        <p:txBody>
          <a:bodyPr/>
          <a:lstStyle/>
          <a:p>
            <a:r>
              <a:rPr lang="en-US" dirty="0"/>
              <a:t>Delivering scalable strategy</a:t>
            </a:r>
          </a:p>
        </p:txBody>
      </p:sp>
      <p:sp>
        <p:nvSpPr>
          <p:cNvPr id="5" name="Content Placeholder 4">
            <a:extLst>
              <a:ext uri="{FF2B5EF4-FFF2-40B4-BE49-F238E27FC236}">
                <a16:creationId xmlns:a16="http://schemas.microsoft.com/office/drawing/2014/main" id="{652F352D-BE93-E546-889F-6314D5B52934}"/>
              </a:ext>
            </a:extLst>
          </p:cNvPr>
          <p:cNvSpPr>
            <a:spLocks noGrp="1"/>
          </p:cNvSpPr>
          <p:nvPr>
            <p:ph sz="quarter" idx="13"/>
          </p:nvPr>
        </p:nvSpPr>
        <p:spPr>
          <a:xfrm>
            <a:off x="533400" y="3089630"/>
            <a:ext cx="2433084" cy="3008140"/>
          </a:xfrm>
        </p:spPr>
        <p:txBody>
          <a:bodyPr/>
          <a:lstStyle/>
          <a:p>
            <a:r>
              <a:rPr lang="en-US" dirty="0"/>
              <a:t>More than surface-level persona work, deep customer understanding helps us prioritize and structure our program, message, and comms approach.</a:t>
            </a:r>
          </a:p>
          <a:p>
            <a:r>
              <a:rPr lang="en-US" dirty="0">
                <a:solidFill>
                  <a:schemeClr val="tx2"/>
                </a:solidFill>
              </a:rPr>
              <a:t>This helps us answer: </a:t>
            </a:r>
            <a:br>
              <a:rPr lang="en-US" dirty="0">
                <a:solidFill>
                  <a:schemeClr val="tx2"/>
                </a:solidFill>
              </a:rPr>
            </a:br>
            <a:r>
              <a:rPr lang="en-US" dirty="0">
                <a:solidFill>
                  <a:schemeClr val="tx2"/>
                </a:solidFill>
              </a:rPr>
              <a:t>Are we talking to the </a:t>
            </a:r>
            <a:br>
              <a:rPr lang="en-US" dirty="0">
                <a:solidFill>
                  <a:schemeClr val="tx2"/>
                </a:solidFill>
              </a:rPr>
            </a:br>
            <a:r>
              <a:rPr lang="en-US" dirty="0">
                <a:solidFill>
                  <a:schemeClr val="tx2"/>
                </a:solidFill>
              </a:rPr>
              <a:t>right people?</a:t>
            </a:r>
          </a:p>
        </p:txBody>
      </p:sp>
      <p:sp>
        <p:nvSpPr>
          <p:cNvPr id="8" name="Text Placeholder 7">
            <a:extLst>
              <a:ext uri="{FF2B5EF4-FFF2-40B4-BE49-F238E27FC236}">
                <a16:creationId xmlns:a16="http://schemas.microsoft.com/office/drawing/2014/main" id="{D3E0B4FF-C2C1-914D-B3F2-561C971BEDAF}"/>
              </a:ext>
            </a:extLst>
          </p:cNvPr>
          <p:cNvSpPr>
            <a:spLocks noGrp="1"/>
          </p:cNvSpPr>
          <p:nvPr>
            <p:ph type="body" sz="quarter" idx="17"/>
          </p:nvPr>
        </p:nvSpPr>
        <p:spPr/>
        <p:txBody>
          <a:bodyPr/>
          <a:lstStyle/>
          <a:p>
            <a:r>
              <a:rPr lang="en-US" dirty="0"/>
              <a:t>Customer</a:t>
            </a:r>
            <a:br>
              <a:rPr lang="en-US" dirty="0"/>
            </a:br>
            <a:r>
              <a:rPr lang="en-US" dirty="0"/>
              <a:t>knowledge</a:t>
            </a:r>
          </a:p>
        </p:txBody>
      </p:sp>
      <p:sp>
        <p:nvSpPr>
          <p:cNvPr id="11" name="Text Placeholder 10">
            <a:extLst>
              <a:ext uri="{FF2B5EF4-FFF2-40B4-BE49-F238E27FC236}">
                <a16:creationId xmlns:a16="http://schemas.microsoft.com/office/drawing/2014/main" id="{EB291C1D-145A-3F4C-89F1-A6B1C920684C}"/>
              </a:ext>
            </a:extLst>
          </p:cNvPr>
          <p:cNvSpPr>
            <a:spLocks noGrp="1"/>
          </p:cNvSpPr>
          <p:nvPr>
            <p:ph type="body" idx="1"/>
          </p:nvPr>
        </p:nvSpPr>
        <p:spPr>
          <a:xfrm>
            <a:off x="5690194" y="400848"/>
            <a:ext cx="6057858" cy="1010473"/>
          </a:xfrm>
        </p:spPr>
        <p:txBody>
          <a:bodyPr/>
          <a:lstStyle/>
          <a:p>
            <a:r>
              <a:rPr lang="en-US" dirty="0"/>
              <a:t>Our business is always in motion. Most clients don’t have months for us to spend developing and testing strategy – sometimes they only have weeks, or even hours. This strategy framework enables INK to guide clients through change and towards opportunities. It grounds our programs in the why.</a:t>
            </a:r>
          </a:p>
        </p:txBody>
      </p:sp>
      <p:sp>
        <p:nvSpPr>
          <p:cNvPr id="13" name="Text Placeholder 9">
            <a:extLst>
              <a:ext uri="{FF2B5EF4-FFF2-40B4-BE49-F238E27FC236}">
                <a16:creationId xmlns:a16="http://schemas.microsoft.com/office/drawing/2014/main" id="{C51DC0FE-FA1D-7E43-AD6A-0005A320F21C}"/>
              </a:ext>
            </a:extLst>
          </p:cNvPr>
          <p:cNvSpPr>
            <a:spLocks noGrp="1"/>
          </p:cNvSpPr>
          <p:nvPr>
            <p:ph sz="quarter" idx="18"/>
          </p:nvPr>
        </p:nvSpPr>
        <p:spPr>
          <a:xfrm>
            <a:off x="3429575" y="3096898"/>
            <a:ext cx="2433084" cy="3008140"/>
          </a:xfrm>
        </p:spPr>
        <p:txBody>
          <a:bodyPr/>
          <a:lstStyle/>
          <a:p>
            <a:r>
              <a:rPr lang="en-US" dirty="0"/>
              <a:t>Industry trend and competitive landscape work on steroids. This is a benchmark for success and a prerequisite for telling a unique and compelling story. </a:t>
            </a:r>
          </a:p>
          <a:p>
            <a:r>
              <a:rPr lang="en-US" dirty="0">
                <a:solidFill>
                  <a:schemeClr val="tx2"/>
                </a:solidFill>
              </a:rPr>
              <a:t>This helps us answer: </a:t>
            </a:r>
            <a:br>
              <a:rPr lang="en-US" dirty="0">
                <a:solidFill>
                  <a:schemeClr val="tx2"/>
                </a:solidFill>
              </a:rPr>
            </a:br>
            <a:r>
              <a:rPr lang="en-US" dirty="0">
                <a:solidFill>
                  <a:schemeClr val="tx2"/>
                </a:solidFill>
              </a:rPr>
              <a:t>How can we apply a </a:t>
            </a:r>
            <a:br>
              <a:rPr lang="en-US" dirty="0">
                <a:solidFill>
                  <a:schemeClr val="tx2"/>
                </a:solidFill>
              </a:rPr>
            </a:br>
            <a:r>
              <a:rPr lang="en-US" dirty="0">
                <a:solidFill>
                  <a:schemeClr val="tx2"/>
                </a:solidFill>
              </a:rPr>
              <a:t>unique POV? </a:t>
            </a:r>
          </a:p>
        </p:txBody>
      </p:sp>
      <p:sp>
        <p:nvSpPr>
          <p:cNvPr id="9" name="Text Placeholder 8">
            <a:extLst>
              <a:ext uri="{FF2B5EF4-FFF2-40B4-BE49-F238E27FC236}">
                <a16:creationId xmlns:a16="http://schemas.microsoft.com/office/drawing/2014/main" id="{DE708210-D27F-C54B-A305-DDD5555356E8}"/>
              </a:ext>
            </a:extLst>
          </p:cNvPr>
          <p:cNvSpPr>
            <a:spLocks noGrp="1"/>
          </p:cNvSpPr>
          <p:nvPr>
            <p:ph type="body" sz="quarter" idx="19"/>
          </p:nvPr>
        </p:nvSpPr>
        <p:spPr/>
        <p:txBody>
          <a:bodyPr/>
          <a:lstStyle/>
          <a:p>
            <a:r>
              <a:rPr lang="en-US" dirty="0"/>
              <a:t>Market                            perspective</a:t>
            </a:r>
          </a:p>
        </p:txBody>
      </p:sp>
      <p:sp>
        <p:nvSpPr>
          <p:cNvPr id="7" name="Content Placeholder 6">
            <a:extLst>
              <a:ext uri="{FF2B5EF4-FFF2-40B4-BE49-F238E27FC236}">
                <a16:creationId xmlns:a16="http://schemas.microsoft.com/office/drawing/2014/main" id="{42C083CA-595F-7644-850B-A48CF5DD33E7}"/>
              </a:ext>
            </a:extLst>
          </p:cNvPr>
          <p:cNvSpPr>
            <a:spLocks noGrp="1"/>
          </p:cNvSpPr>
          <p:nvPr>
            <p:ph sz="quarter" idx="20"/>
          </p:nvPr>
        </p:nvSpPr>
        <p:spPr>
          <a:xfrm>
            <a:off x="6319698" y="3128879"/>
            <a:ext cx="2527740" cy="3008140"/>
          </a:xfrm>
        </p:spPr>
        <p:txBody>
          <a:bodyPr/>
          <a:lstStyle/>
          <a:p>
            <a:r>
              <a:rPr lang="en-US" dirty="0">
                <a:latin typeface="Brandon Grotesque" panose="020B0503020203060202" pitchFamily="34" charset="77"/>
              </a:rPr>
              <a:t>We don’t do vanity metrics. </a:t>
            </a:r>
            <a:br>
              <a:rPr lang="en-US" dirty="0">
                <a:latin typeface="Brandon Grotesque" panose="020B0503020203060202" pitchFamily="34" charset="77"/>
              </a:rPr>
            </a:br>
            <a:r>
              <a:rPr lang="en-US" dirty="0">
                <a:latin typeface="Brandon Grotesque" panose="020B0503020203060202" pitchFamily="34" charset="77"/>
              </a:rPr>
              <a:t>We create dashboards of KPIs that map to the marketing funnel and company goals to tells us we’re on or off track </a:t>
            </a:r>
            <a:br>
              <a:rPr lang="en-US" dirty="0">
                <a:latin typeface="Brandon Grotesque" panose="020B0503020203060202" pitchFamily="34" charset="77"/>
              </a:rPr>
            </a:br>
            <a:r>
              <a:rPr lang="en-US" dirty="0">
                <a:latin typeface="Brandon Grotesque" panose="020B0503020203060202" pitchFamily="34" charset="77"/>
              </a:rPr>
              <a:t>to the big goals.</a:t>
            </a:r>
          </a:p>
          <a:p>
            <a:r>
              <a:rPr lang="en-US" dirty="0">
                <a:solidFill>
                  <a:schemeClr val="tx2"/>
                </a:solidFill>
                <a:latin typeface="Brandon Grotesque" panose="020B0503020203060202" pitchFamily="34" charset="77"/>
              </a:rPr>
              <a:t>This helps us answer: </a:t>
            </a:r>
            <a:br>
              <a:rPr lang="en-US" dirty="0">
                <a:solidFill>
                  <a:schemeClr val="tx2"/>
                </a:solidFill>
                <a:latin typeface="Brandon Grotesque" panose="020B0503020203060202" pitchFamily="34" charset="77"/>
              </a:rPr>
            </a:br>
            <a:r>
              <a:rPr lang="en-US" dirty="0">
                <a:solidFill>
                  <a:schemeClr val="tx2"/>
                </a:solidFill>
                <a:latin typeface="Brandon Grotesque" panose="020B0503020203060202" pitchFamily="34" charset="77"/>
              </a:rPr>
              <a:t>How can we drive </a:t>
            </a:r>
            <a:br>
              <a:rPr lang="en-US" dirty="0">
                <a:solidFill>
                  <a:schemeClr val="tx2"/>
                </a:solidFill>
                <a:latin typeface="Brandon Grotesque" panose="020B0503020203060202" pitchFamily="34" charset="77"/>
              </a:rPr>
            </a:br>
            <a:r>
              <a:rPr lang="en-US" dirty="0">
                <a:solidFill>
                  <a:schemeClr val="tx2"/>
                </a:solidFill>
                <a:latin typeface="Brandon Grotesque" panose="020B0503020203060202" pitchFamily="34" charset="77"/>
              </a:rPr>
              <a:t>more value?</a:t>
            </a:r>
          </a:p>
        </p:txBody>
      </p:sp>
      <p:sp>
        <p:nvSpPr>
          <p:cNvPr id="10" name="Text Placeholder 9">
            <a:extLst>
              <a:ext uri="{FF2B5EF4-FFF2-40B4-BE49-F238E27FC236}">
                <a16:creationId xmlns:a16="http://schemas.microsoft.com/office/drawing/2014/main" id="{88B72647-9C5F-A244-86E1-805E20784A73}"/>
              </a:ext>
            </a:extLst>
          </p:cNvPr>
          <p:cNvSpPr>
            <a:spLocks noGrp="1"/>
          </p:cNvSpPr>
          <p:nvPr>
            <p:ph type="body" sz="quarter" idx="21"/>
          </p:nvPr>
        </p:nvSpPr>
        <p:spPr/>
        <p:txBody>
          <a:bodyPr/>
          <a:lstStyle/>
          <a:p>
            <a:r>
              <a:rPr lang="en-US" dirty="0"/>
              <a:t>Obj-first planning</a:t>
            </a:r>
            <a:br>
              <a:rPr lang="en-US" dirty="0"/>
            </a:br>
            <a:r>
              <a:rPr lang="en-US" dirty="0"/>
              <a:t>&amp; analysis</a:t>
            </a:r>
          </a:p>
        </p:txBody>
      </p:sp>
      <p:sp>
        <p:nvSpPr>
          <p:cNvPr id="17" name="Content Placeholder 16">
            <a:extLst>
              <a:ext uri="{FF2B5EF4-FFF2-40B4-BE49-F238E27FC236}">
                <a16:creationId xmlns:a16="http://schemas.microsoft.com/office/drawing/2014/main" id="{925EF6D2-74EB-BE45-A266-11C874C6B41C}"/>
              </a:ext>
            </a:extLst>
          </p:cNvPr>
          <p:cNvSpPr>
            <a:spLocks noGrp="1"/>
          </p:cNvSpPr>
          <p:nvPr>
            <p:ph sz="quarter" idx="22"/>
          </p:nvPr>
        </p:nvSpPr>
        <p:spPr>
          <a:xfrm>
            <a:off x="9212848" y="3135975"/>
            <a:ext cx="2433084" cy="3008140"/>
          </a:xfrm>
        </p:spPr>
        <p:txBody>
          <a:bodyPr/>
          <a:lstStyle/>
          <a:p>
            <a:r>
              <a:rPr lang="en-US" dirty="0"/>
              <a:t>A brand identity lives and breathes through marcom. </a:t>
            </a:r>
            <a:br>
              <a:rPr lang="en-US" dirty="0"/>
            </a:br>
            <a:r>
              <a:rPr lang="en-US" dirty="0"/>
              <a:t>We adopt your brand identity into content and channel strategy and let it guide your brand voice and storytelling.</a:t>
            </a:r>
          </a:p>
          <a:p>
            <a:r>
              <a:rPr lang="en-US" dirty="0">
                <a:solidFill>
                  <a:schemeClr val="tx2"/>
                </a:solidFill>
              </a:rPr>
              <a:t>This helps us answer: </a:t>
            </a:r>
            <a:br>
              <a:rPr lang="en-US" dirty="0">
                <a:solidFill>
                  <a:schemeClr val="tx2"/>
                </a:solidFill>
              </a:rPr>
            </a:br>
            <a:r>
              <a:rPr lang="en-US" dirty="0">
                <a:solidFill>
                  <a:schemeClr val="tx2"/>
                </a:solidFill>
              </a:rPr>
              <a:t>Is this true to our brand strategy?</a:t>
            </a:r>
          </a:p>
        </p:txBody>
      </p:sp>
      <p:sp>
        <p:nvSpPr>
          <p:cNvPr id="18" name="Text Placeholder 17">
            <a:extLst>
              <a:ext uri="{FF2B5EF4-FFF2-40B4-BE49-F238E27FC236}">
                <a16:creationId xmlns:a16="http://schemas.microsoft.com/office/drawing/2014/main" id="{7DC88649-9A9B-3248-8D0E-0024CBC728B3}"/>
              </a:ext>
            </a:extLst>
          </p:cNvPr>
          <p:cNvSpPr>
            <a:spLocks noGrp="1"/>
          </p:cNvSpPr>
          <p:nvPr>
            <p:ph type="body" sz="quarter" idx="23"/>
          </p:nvPr>
        </p:nvSpPr>
        <p:spPr/>
        <p:txBody>
          <a:bodyPr/>
          <a:lstStyle/>
          <a:p>
            <a:r>
              <a:rPr lang="en-US" dirty="0"/>
              <a:t>Brand                         framework</a:t>
            </a:r>
          </a:p>
        </p:txBody>
      </p:sp>
      <p:sp>
        <p:nvSpPr>
          <p:cNvPr id="14" name="Text Placeholder 9">
            <a:extLst>
              <a:ext uri="{FF2B5EF4-FFF2-40B4-BE49-F238E27FC236}">
                <a16:creationId xmlns:a16="http://schemas.microsoft.com/office/drawing/2014/main" id="{785CD958-D0AC-8F4B-A44B-8C7E3F5F413E}"/>
              </a:ext>
            </a:extLst>
          </p:cNvPr>
          <p:cNvSpPr txBox="1">
            <a:spLocks/>
          </p:cNvSpPr>
          <p:nvPr/>
        </p:nvSpPr>
        <p:spPr>
          <a:xfrm>
            <a:off x="9223885" y="2942302"/>
            <a:ext cx="2290763" cy="3008312"/>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683693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p:txBody>
          <a:bodyPr/>
          <a:lstStyle/>
          <a:p>
            <a:pPr>
              <a:spcAft>
                <a:spcPts val="0"/>
              </a:spcAft>
            </a:pPr>
            <a:r>
              <a:rPr lang="en-US" sz="1600" dirty="0"/>
              <a:t>Our typical client engagement lasts from two to five years to reach important milestones and long-term visions for success. We are a strategic partner and consider opportunities when there is a need for both strategic leadership and expert execution. We engage with only a small number of new clients each year due to the depth and commitment of our relationships. </a:t>
            </a:r>
          </a:p>
          <a:p>
            <a:pPr>
              <a:spcAft>
                <a:spcPts val="0"/>
              </a:spcAft>
            </a:pPr>
            <a:r>
              <a:rPr lang="en-US" sz="1600" dirty="0"/>
              <a:t>Our minimum client engagement is $200,000 in fees per year, with clients generally spending $360,000 to over $1,200,000 annually. We are also open to a series of projects with a minimum investment of $40,000 for the first engagement. </a:t>
            </a:r>
          </a:p>
        </p:txBody>
      </p:sp>
      <p:sp>
        <p:nvSpPr>
          <p:cNvPr id="4" name="Title 3">
            <a:extLst>
              <a:ext uri="{FF2B5EF4-FFF2-40B4-BE49-F238E27FC236}">
                <a16:creationId xmlns:a16="http://schemas.microsoft.com/office/drawing/2014/main" id="{5234C95F-0D81-FA49-8DB2-C22BCE77B052}"/>
              </a:ext>
            </a:extLst>
          </p:cNvPr>
          <p:cNvSpPr>
            <a:spLocks noGrp="1"/>
          </p:cNvSpPr>
          <p:nvPr>
            <p:ph type="title"/>
          </p:nvPr>
        </p:nvSpPr>
        <p:spPr/>
        <p:txBody>
          <a:bodyPr/>
          <a:lstStyle/>
          <a:p>
            <a:r>
              <a:rPr lang="en-US" dirty="0"/>
              <a:t>We’re in the Business</a:t>
            </a:r>
            <a:br>
              <a:rPr lang="en-US" dirty="0"/>
            </a:br>
            <a:r>
              <a:rPr lang="en-US" dirty="0"/>
              <a:t>of Value Creation.</a:t>
            </a:r>
          </a:p>
        </p:txBody>
      </p:sp>
      <p:sp>
        <p:nvSpPr>
          <p:cNvPr id="5" name="Content Placeholder 4">
            <a:extLst>
              <a:ext uri="{FF2B5EF4-FFF2-40B4-BE49-F238E27FC236}">
                <a16:creationId xmlns:a16="http://schemas.microsoft.com/office/drawing/2014/main" id="{076A7693-FB40-A042-B75E-635AC1276DF6}"/>
              </a:ext>
            </a:extLst>
          </p:cNvPr>
          <p:cNvSpPr>
            <a:spLocks noGrp="1"/>
          </p:cNvSpPr>
          <p:nvPr>
            <p:ph idx="11"/>
          </p:nvPr>
        </p:nvSpPr>
        <p:spPr/>
        <p:txBody>
          <a:bodyPr/>
          <a:lstStyle/>
          <a:p>
            <a:r>
              <a:rPr lang="en-US" dirty="0">
                <a:solidFill>
                  <a:schemeClr val="accent4"/>
                </a:solidFill>
              </a:rPr>
              <a:t>Our Pricing</a:t>
            </a:r>
          </a:p>
        </p:txBody>
      </p:sp>
      <p:cxnSp>
        <p:nvCxnSpPr>
          <p:cNvPr id="6" name="Straight Connector 5">
            <a:extLst>
              <a:ext uri="{FF2B5EF4-FFF2-40B4-BE49-F238E27FC236}">
                <a16:creationId xmlns:a16="http://schemas.microsoft.com/office/drawing/2014/main" id="{BB85B1AE-9302-D949-A109-196FB1AD2B1D}"/>
              </a:ext>
            </a:extLst>
          </p:cNvPr>
          <p:cNvCxnSpPr>
            <a:cxnSpLocks/>
          </p:cNvCxnSpPr>
          <p:nvPr/>
        </p:nvCxnSpPr>
        <p:spPr>
          <a:xfrm>
            <a:off x="533400" y="3114961"/>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840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NEW BIZ – IN-PERSON</a:t>
            </a:r>
          </a:p>
        </p:txBody>
      </p:sp>
    </p:spTree>
    <p:extLst>
      <p:ext uri="{BB962C8B-B14F-4D97-AF65-F5344CB8AC3E}">
        <p14:creationId xmlns:p14="http://schemas.microsoft.com/office/powerpoint/2010/main" val="486243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1383A2-83B1-6D49-A443-3C7D2287A6D4}"/>
              </a:ext>
            </a:extLst>
          </p:cNvPr>
          <p:cNvSpPr/>
          <p:nvPr/>
        </p:nvSpPr>
        <p:spPr>
          <a:xfrm>
            <a:off x="0" y="6057899"/>
            <a:ext cx="12192000" cy="800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C8391C8-2942-EF43-8AA3-3DECFDAEA897}"/>
              </a:ext>
            </a:extLst>
          </p:cNvPr>
          <p:cNvSpPr>
            <a:spLocks noGrp="1"/>
          </p:cNvSpPr>
          <p:nvPr>
            <p:ph type="title"/>
          </p:nvPr>
        </p:nvSpPr>
        <p:spPr/>
        <p:txBody>
          <a:bodyPr/>
          <a:lstStyle/>
          <a:p>
            <a:r>
              <a:rPr lang="en-US" dirty="0"/>
              <a:t>Typography</a:t>
            </a:r>
            <a:br>
              <a:rPr lang="en-US" dirty="0"/>
            </a:br>
            <a:r>
              <a:rPr lang="en-US" dirty="0"/>
              <a:t>styles</a:t>
            </a:r>
          </a:p>
        </p:txBody>
      </p:sp>
      <p:sp>
        <p:nvSpPr>
          <p:cNvPr id="8" name="Content Placeholder 7">
            <a:extLst>
              <a:ext uri="{FF2B5EF4-FFF2-40B4-BE49-F238E27FC236}">
                <a16:creationId xmlns:a16="http://schemas.microsoft.com/office/drawing/2014/main" id="{65A2466C-387A-9242-8BF9-07A4AB7B19CF}"/>
              </a:ext>
            </a:extLst>
          </p:cNvPr>
          <p:cNvSpPr>
            <a:spLocks noGrp="1"/>
          </p:cNvSpPr>
          <p:nvPr>
            <p:ph sz="half" idx="2"/>
          </p:nvPr>
        </p:nvSpPr>
        <p:spPr>
          <a:xfrm>
            <a:off x="6208923" y="1686340"/>
            <a:ext cx="5500858" cy="4305299"/>
          </a:xfrm>
        </p:spPr>
        <p:txBody>
          <a:bodyPr/>
          <a:lstStyle/>
          <a:p>
            <a:pPr lvl="0">
              <a:spcBef>
                <a:spcPts val="0"/>
              </a:spcBef>
              <a:defRPr/>
            </a:pPr>
            <a:r>
              <a:rPr lang="en-US" sz="1400" b="1" spc="70" dirty="0">
                <a:solidFill>
                  <a:schemeClr val="accent4"/>
                </a:solidFill>
                <a:latin typeface="Brandon Grotesque" panose="020B0503020203060202" pitchFamily="34" charset="77"/>
              </a:rPr>
              <a:t>EYEBROW TITLE</a:t>
            </a:r>
            <a:br>
              <a:rPr lang="en-US" sz="1400" b="1" spc="70" dirty="0">
                <a:solidFill>
                  <a:schemeClr val="accent1"/>
                </a:solidFill>
                <a:latin typeface="Brandon Grotesque" panose="020B0503020203060202" pitchFamily="34" charset="77"/>
              </a:rPr>
            </a:br>
            <a:r>
              <a:rPr lang="en-US" dirty="0">
                <a:solidFill>
                  <a:schemeClr val="tx2"/>
                </a:solidFill>
                <a:latin typeface="Brandon Grotesque" panose="020B0503020203060202" pitchFamily="34" charset="77"/>
              </a:rPr>
              <a:t>Brandon Grotesque Bold, 14pt, line height: 1, all-caps,</a:t>
            </a:r>
            <a:br>
              <a:rPr lang="en-US" dirty="0">
                <a:solidFill>
                  <a:schemeClr val="tx2"/>
                </a:solidFill>
                <a:latin typeface="Brandon Grotesque" panose="020B0503020203060202" pitchFamily="34" charset="77"/>
              </a:rPr>
            </a:br>
            <a:r>
              <a:rPr lang="en-US" dirty="0">
                <a:solidFill>
                  <a:schemeClr val="tx2"/>
                </a:solidFill>
                <a:latin typeface="Brandon Grotesque" panose="020B0503020203060202" pitchFamily="34" charset="77"/>
              </a:rPr>
              <a:t>letter spacing: .7pt, Green</a:t>
            </a:r>
            <a:br>
              <a:rPr lang="en-US" dirty="0">
                <a:latin typeface="Brandon Grotesque" panose="020B0503020203060202" pitchFamily="34" charset="77"/>
              </a:rPr>
            </a:br>
            <a:endParaRPr lang="en-US" dirty="0">
              <a:latin typeface="Brandon Grotesque" panose="020B0503020203060202" pitchFamily="34" charset="77"/>
            </a:endParaRPr>
          </a:p>
          <a:p>
            <a:pPr lvl="0">
              <a:spcBef>
                <a:spcPts val="0"/>
              </a:spcBef>
              <a:defRPr/>
            </a:pPr>
            <a:r>
              <a:rPr lang="en-US" sz="2400" dirty="0">
                <a:latin typeface="Brandon Grotesque" panose="020B0503020203060202" pitchFamily="34" charset="77"/>
              </a:rPr>
              <a:t>Extra Large Copy</a:t>
            </a:r>
            <a:br>
              <a:rPr lang="en-US" dirty="0">
                <a:latin typeface="Brandon Grotesque" panose="020B0503020203060202" pitchFamily="34" charset="77"/>
              </a:rPr>
            </a:br>
            <a:r>
              <a:rPr lang="en-US" dirty="0">
                <a:solidFill>
                  <a:schemeClr val="tx2"/>
                </a:solidFill>
                <a:latin typeface="Brandon Grotesque" panose="020B0503020203060202" pitchFamily="34" charset="77"/>
              </a:rPr>
              <a:t>Brandon Grotesque, 24pt, line height: 1.125</a:t>
            </a:r>
          </a:p>
          <a:p>
            <a:pPr lvl="0">
              <a:spcBef>
                <a:spcPts val="0"/>
              </a:spcBef>
              <a:defRPr/>
            </a:pPr>
            <a:endParaRPr lang="en-US" dirty="0"/>
          </a:p>
          <a:p>
            <a:pPr lvl="0">
              <a:spcBef>
                <a:spcPts val="0"/>
              </a:spcBef>
              <a:defRPr/>
            </a:pPr>
            <a:r>
              <a:rPr lang="en-US" sz="2000" dirty="0">
                <a:latin typeface="Brandon Grotesque" panose="020B0503020203060202" pitchFamily="34" charset="77"/>
              </a:rPr>
              <a:t>Large Copy</a:t>
            </a:r>
            <a:br>
              <a:rPr lang="en-US" dirty="0">
                <a:latin typeface="Brandon Grotesque" panose="020B0503020203060202" pitchFamily="34" charset="77"/>
              </a:rPr>
            </a:br>
            <a:r>
              <a:rPr lang="en-US" dirty="0">
                <a:solidFill>
                  <a:schemeClr val="tx2"/>
                </a:solidFill>
                <a:latin typeface="Brandon Grotesque" panose="020B0503020203060202" pitchFamily="34" charset="77"/>
              </a:rPr>
              <a:t>Brandon Grotesque, 20pt, line height: 1.125</a:t>
            </a:r>
            <a:br>
              <a:rPr lang="en-US" dirty="0">
                <a:latin typeface="Brandon Grotesque" panose="020B0503020203060202" pitchFamily="34" charset="77"/>
              </a:rPr>
            </a:br>
            <a:endParaRPr lang="en-US" dirty="0"/>
          </a:p>
          <a:p>
            <a:pPr lvl="0">
              <a:spcBef>
                <a:spcPts val="0"/>
              </a:spcBef>
              <a:defRPr/>
            </a:pPr>
            <a:r>
              <a:rPr lang="en-US" dirty="0">
                <a:latin typeface="Brandon Grotesque" panose="020B0503020203060202" pitchFamily="34" charset="77"/>
              </a:rPr>
              <a:t>Regular Copy</a:t>
            </a:r>
            <a:br>
              <a:rPr lang="en-US" sz="1200" dirty="0">
                <a:latin typeface="Brandon Grotesque" panose="020B0503020203060202" pitchFamily="34" charset="77"/>
              </a:rPr>
            </a:br>
            <a:r>
              <a:rPr lang="en-US" dirty="0">
                <a:solidFill>
                  <a:schemeClr val="tx2"/>
                </a:solidFill>
                <a:latin typeface="Brandon Grotesque" panose="020B0503020203060202" pitchFamily="34" charset="77"/>
              </a:rPr>
              <a:t>Brandon Grotesque, 16pt, line height: 1.125</a:t>
            </a:r>
            <a:br>
              <a:rPr lang="en-US" dirty="0">
                <a:latin typeface="Brandon Grotesque" panose="020B0503020203060202" pitchFamily="34" charset="77"/>
              </a:rPr>
            </a:br>
            <a:endParaRPr lang="en-US" dirty="0">
              <a:latin typeface="Brandon Grotesque" panose="020B0503020203060202" pitchFamily="34" charset="77"/>
            </a:endParaRPr>
          </a:p>
          <a:p>
            <a:pPr lvl="0">
              <a:spcBef>
                <a:spcPts val="0"/>
              </a:spcBef>
              <a:defRPr/>
            </a:pPr>
            <a:r>
              <a:rPr lang="en-US" sz="1200" dirty="0">
                <a:latin typeface="Brandon Grotesque" panose="020B0503020203060202" pitchFamily="34" charset="77"/>
              </a:rPr>
              <a:t>Small Copy</a:t>
            </a:r>
            <a:br>
              <a:rPr lang="en-US" sz="1050" dirty="0">
                <a:latin typeface="Brandon Grotesque" panose="020B0503020203060202" pitchFamily="34" charset="77"/>
              </a:rPr>
            </a:br>
            <a:r>
              <a:rPr lang="en-US" sz="1400" dirty="0">
                <a:solidFill>
                  <a:schemeClr val="tx2"/>
                </a:solidFill>
                <a:latin typeface="Brandon Grotesque" panose="020B0503020203060202" pitchFamily="34" charset="77"/>
              </a:rPr>
              <a:t>Brandon Grotesque, 12pt, line height: 1.125</a:t>
            </a:r>
            <a:endParaRPr lang="en-US" dirty="0">
              <a:solidFill>
                <a:schemeClr val="tx2"/>
              </a:solidFill>
            </a:endParaRPr>
          </a:p>
        </p:txBody>
      </p:sp>
      <p:sp>
        <p:nvSpPr>
          <p:cNvPr id="9" name="Content Placeholder 8">
            <a:extLst>
              <a:ext uri="{FF2B5EF4-FFF2-40B4-BE49-F238E27FC236}">
                <a16:creationId xmlns:a16="http://schemas.microsoft.com/office/drawing/2014/main" id="{B9E074FE-C084-4449-9066-3D9978A4DADD}"/>
              </a:ext>
            </a:extLst>
          </p:cNvPr>
          <p:cNvSpPr txBox="1">
            <a:spLocks noGrp="1"/>
          </p:cNvSpPr>
          <p:nvPr>
            <p:ph sz="half" idx="1"/>
          </p:nvPr>
        </p:nvSpPr>
        <p:spPr>
          <a:xfrm>
            <a:off x="518617" y="1502036"/>
            <a:ext cx="5500858" cy="4956485"/>
          </a:xfrm>
          <a:prstGeom prst="rect">
            <a:avLst/>
          </a:prstGeom>
          <a:noFill/>
        </p:spPr>
        <p:txBody>
          <a:bodyPr wrap="square" rtlCol="0">
            <a:spAutoFit/>
          </a:bodyPr>
          <a:lstStyle/>
          <a:p>
            <a:pPr lvl="0">
              <a:spcBef>
                <a:spcPts val="0"/>
              </a:spcBef>
              <a:defRPr/>
            </a:pPr>
            <a:r>
              <a:rPr lang="en-US" sz="6000" dirty="0">
                <a:latin typeface="League Gothic" pitchFamily="2" charset="77"/>
              </a:rPr>
              <a:t>HUGE TITLE</a:t>
            </a:r>
            <a:br>
              <a:rPr lang="en-US" sz="6000" dirty="0">
                <a:latin typeface="League Gothic" pitchFamily="2" charset="77"/>
              </a:rPr>
            </a:br>
            <a:r>
              <a:rPr lang="en-US" dirty="0">
                <a:solidFill>
                  <a:schemeClr val="tx2"/>
                </a:solidFill>
                <a:latin typeface="Brandon Grotesque" panose="020B0503020203060202" pitchFamily="34" charset="77"/>
              </a:rPr>
              <a:t>League Gothic, 60pt, line height: .8, all-caps</a:t>
            </a:r>
            <a:r>
              <a:rPr lang="en-US" sz="2000" dirty="0">
                <a:solidFill>
                  <a:schemeClr val="tx2"/>
                </a:solidFill>
                <a:latin typeface="Brandon Grotesque" panose="020B0503020203060202" pitchFamily="34" charset="77"/>
              </a:rPr>
              <a:t> </a:t>
            </a:r>
          </a:p>
          <a:p>
            <a:pPr>
              <a:spcBef>
                <a:spcPts val="0"/>
              </a:spcBef>
            </a:pPr>
            <a:endParaRPr lang="en-US" sz="2000" dirty="0">
              <a:latin typeface="Brandon Grotesque" panose="020B0503020203060202" pitchFamily="34" charset="77"/>
            </a:endParaRPr>
          </a:p>
          <a:p>
            <a:pPr marL="0" marR="0" lvl="0" indent="0" algn="l" defTabSz="914400" rtl="0" eaLnBrk="1" fontAlgn="auto" latinLnBrk="0" hangingPunct="1">
              <a:spcBef>
                <a:spcPts val="0"/>
              </a:spcBef>
              <a:spcAft>
                <a:spcPts val="0"/>
              </a:spcAft>
              <a:buClrTx/>
              <a:buSzTx/>
              <a:buFontTx/>
              <a:buNone/>
              <a:tabLst/>
              <a:defRPr/>
            </a:pPr>
            <a:r>
              <a:rPr lang="en-US" sz="4400" dirty="0">
                <a:latin typeface="League Gothic" pitchFamily="2" charset="77"/>
              </a:rPr>
              <a:t>LARGE TITLE</a:t>
            </a:r>
            <a:br>
              <a:rPr lang="en-US" sz="4400" dirty="0"/>
            </a:br>
            <a:r>
              <a:rPr lang="en-US" dirty="0">
                <a:solidFill>
                  <a:schemeClr val="tx2"/>
                </a:solidFill>
                <a:latin typeface="Brandon Grotesque" panose="020B0503020203060202" pitchFamily="34" charset="77"/>
              </a:rPr>
              <a:t>League Gothic, 44pt, line height: .8, all-caps</a:t>
            </a:r>
            <a:br>
              <a:rPr lang="en-US" sz="2000" dirty="0">
                <a:latin typeface="Brandon Grotesque" panose="020B0503020203060202" pitchFamily="34" charset="77"/>
              </a:rPr>
            </a:br>
            <a:endParaRPr lang="en-US" sz="2000" dirty="0">
              <a:latin typeface="Brandon Grotesque" panose="020B0503020203060202" pitchFamily="34" charset="77"/>
            </a:endParaRPr>
          </a:p>
          <a:p>
            <a:pPr marL="0" marR="0" lvl="0" indent="0" algn="l" defTabSz="914400" rtl="0" eaLnBrk="1" fontAlgn="auto" latinLnBrk="0" hangingPunct="1">
              <a:spcBef>
                <a:spcPts val="0"/>
              </a:spcBef>
              <a:spcAft>
                <a:spcPts val="0"/>
              </a:spcAft>
              <a:buClrTx/>
              <a:buSzTx/>
              <a:buFontTx/>
              <a:buNone/>
              <a:tabLst/>
              <a:defRPr/>
            </a:pPr>
            <a:r>
              <a:rPr lang="en-US" sz="3200" dirty="0">
                <a:latin typeface="League Gothic" pitchFamily="2" charset="77"/>
              </a:rPr>
              <a:t>MEDIUM TITLE</a:t>
            </a:r>
            <a:br>
              <a:rPr lang="en-US" sz="3200" dirty="0"/>
            </a:br>
            <a:r>
              <a:rPr lang="en-US" dirty="0">
                <a:solidFill>
                  <a:schemeClr val="tx2"/>
                </a:solidFill>
                <a:latin typeface="Brandon Grotesque" panose="020B0503020203060202" pitchFamily="34" charset="77"/>
              </a:rPr>
              <a:t>League Gothic, 32pt, line height: .8, all-caps</a:t>
            </a:r>
          </a:p>
          <a:p>
            <a:pPr marL="0" marR="0" lvl="0" indent="0" algn="l" defTabSz="914400" rtl="0" eaLnBrk="1" fontAlgn="auto" latinLnBrk="0" hangingPunct="1">
              <a:spcBef>
                <a:spcPts val="0"/>
              </a:spcBef>
              <a:spcAft>
                <a:spcPts val="0"/>
              </a:spcAft>
              <a:buClrTx/>
              <a:buSzTx/>
              <a:buFontTx/>
              <a:buNone/>
              <a:tabLst/>
              <a:defRPr/>
            </a:pPr>
            <a:r>
              <a:rPr lang="en-US" sz="2000" dirty="0">
                <a:latin typeface="Brandon Grotesque" panose="020B0503020203060202" pitchFamily="34" charset="77"/>
              </a:rPr>
              <a:t> </a:t>
            </a:r>
          </a:p>
          <a:p>
            <a:pPr lvl="0">
              <a:spcBef>
                <a:spcPts val="0"/>
              </a:spcBef>
              <a:defRPr/>
            </a:pPr>
            <a:r>
              <a:rPr lang="en-US" sz="2400" dirty="0">
                <a:latin typeface="League Gothic" pitchFamily="2" charset="77"/>
              </a:rPr>
              <a:t>SMALL TITLE</a:t>
            </a:r>
            <a:br>
              <a:rPr lang="en-US" sz="2400" dirty="0"/>
            </a:br>
            <a:r>
              <a:rPr lang="en-US" dirty="0">
                <a:solidFill>
                  <a:schemeClr val="tx2"/>
                </a:solidFill>
                <a:latin typeface="Brandon Grotesque" panose="020B0503020203060202" pitchFamily="34" charset="77"/>
              </a:rPr>
              <a:t>League Gothic, 24pt, line height: .8, all-caps</a:t>
            </a:r>
          </a:p>
        </p:txBody>
      </p:sp>
    </p:spTree>
    <p:extLst>
      <p:ext uri="{BB962C8B-B14F-4D97-AF65-F5344CB8AC3E}">
        <p14:creationId xmlns:p14="http://schemas.microsoft.com/office/powerpoint/2010/main" val="1094365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C362B1-4687-2646-8FAE-5BB1EC4222BE}"/>
              </a:ext>
            </a:extLst>
          </p:cNvPr>
          <p:cNvSpPr>
            <a:spLocks noGrp="1"/>
          </p:cNvSpPr>
          <p:nvPr>
            <p:ph type="title"/>
          </p:nvPr>
        </p:nvSpPr>
        <p:spPr/>
        <p:txBody>
          <a:bodyPr/>
          <a:lstStyle/>
          <a:p>
            <a:r>
              <a:rPr lang="en-US" dirty="0"/>
              <a:t>Transform your b2b marketing</a:t>
            </a:r>
            <a:br>
              <a:rPr lang="en-US" dirty="0"/>
            </a:br>
            <a:r>
              <a:rPr lang="en-US" dirty="0"/>
              <a:t>with a human-to-human mindset.</a:t>
            </a:r>
          </a:p>
        </p:txBody>
      </p:sp>
      <p:sp>
        <p:nvSpPr>
          <p:cNvPr id="5" name="Content Placeholder 4">
            <a:extLst>
              <a:ext uri="{FF2B5EF4-FFF2-40B4-BE49-F238E27FC236}">
                <a16:creationId xmlns:a16="http://schemas.microsoft.com/office/drawing/2014/main" id="{F5870566-1D6F-374A-BF91-BD0995E7EDA7}"/>
              </a:ext>
            </a:extLst>
          </p:cNvPr>
          <p:cNvSpPr>
            <a:spLocks noGrp="1"/>
          </p:cNvSpPr>
          <p:nvPr>
            <p:ph idx="11"/>
          </p:nvPr>
        </p:nvSpPr>
        <p:spPr/>
        <p:txBody>
          <a:bodyPr/>
          <a:lstStyle/>
          <a:p>
            <a:r>
              <a:rPr lang="en-US" dirty="0"/>
              <a:t>Our approach</a:t>
            </a:r>
          </a:p>
        </p:txBody>
      </p:sp>
      <p:cxnSp>
        <p:nvCxnSpPr>
          <p:cNvPr id="7" name="Straight Connector 6">
            <a:extLst>
              <a:ext uri="{FF2B5EF4-FFF2-40B4-BE49-F238E27FC236}">
                <a16:creationId xmlns:a16="http://schemas.microsoft.com/office/drawing/2014/main" id="{186C78A6-1666-8444-A9D8-192A8A0C60B6}"/>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334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EF337-AD40-DF4F-A6B1-CAB24559A306}"/>
              </a:ext>
            </a:extLst>
          </p:cNvPr>
          <p:cNvSpPr>
            <a:spLocks noGrp="1"/>
          </p:cNvSpPr>
          <p:nvPr>
            <p:ph type="title"/>
          </p:nvPr>
        </p:nvSpPr>
        <p:spPr>
          <a:xfrm>
            <a:off x="533400" y="3114599"/>
            <a:ext cx="10490200" cy="1291145"/>
          </a:xfrm>
        </p:spPr>
        <p:txBody>
          <a:bodyPr/>
          <a:lstStyle/>
          <a:p>
            <a:r>
              <a:rPr lang="en-US" sz="6000" dirty="0"/>
              <a:t>We power creative intuition with data-driven insights to help you reach what’s next.</a:t>
            </a:r>
          </a:p>
        </p:txBody>
      </p:sp>
      <p:sp>
        <p:nvSpPr>
          <p:cNvPr id="4" name="Content Placeholder 3">
            <a:extLst>
              <a:ext uri="{FF2B5EF4-FFF2-40B4-BE49-F238E27FC236}">
                <a16:creationId xmlns:a16="http://schemas.microsoft.com/office/drawing/2014/main" id="{604B4DD0-1495-9944-B074-06FD8754519A}"/>
              </a:ext>
            </a:extLst>
          </p:cNvPr>
          <p:cNvSpPr>
            <a:spLocks noGrp="1"/>
          </p:cNvSpPr>
          <p:nvPr>
            <p:ph idx="11"/>
          </p:nvPr>
        </p:nvSpPr>
        <p:spPr/>
        <p:txBody>
          <a:bodyPr/>
          <a:lstStyle/>
          <a:p>
            <a:r>
              <a:rPr lang="en-US" dirty="0"/>
              <a:t>Our Work</a:t>
            </a:r>
          </a:p>
        </p:txBody>
      </p:sp>
      <p:cxnSp>
        <p:nvCxnSpPr>
          <p:cNvPr id="5" name="Straight Connector 4">
            <a:extLst>
              <a:ext uri="{FF2B5EF4-FFF2-40B4-BE49-F238E27FC236}">
                <a16:creationId xmlns:a16="http://schemas.microsoft.com/office/drawing/2014/main" id="{1C5304CD-5DAD-B940-A18C-F6DC3A0C2570}"/>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700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9DE9C5-DC07-4347-9F12-D6BF9E0D3A81}"/>
              </a:ext>
            </a:extLst>
          </p:cNvPr>
          <p:cNvSpPr>
            <a:spLocks noGrp="1"/>
          </p:cNvSpPr>
          <p:nvPr>
            <p:ph type="title"/>
          </p:nvPr>
        </p:nvSpPr>
        <p:spPr>
          <a:xfrm>
            <a:off x="533400" y="3114599"/>
            <a:ext cx="9854784" cy="1291145"/>
          </a:xfrm>
        </p:spPr>
        <p:txBody>
          <a:bodyPr/>
          <a:lstStyle/>
          <a:p>
            <a:r>
              <a:rPr lang="en-US" dirty="0"/>
              <a:t>When change is the only constant,</a:t>
            </a:r>
            <a:br>
              <a:rPr lang="en-US" dirty="0"/>
            </a:br>
            <a:r>
              <a:rPr lang="en-US" dirty="0"/>
              <a:t>you need a partner who leads in real time.</a:t>
            </a:r>
          </a:p>
        </p:txBody>
      </p:sp>
      <p:sp>
        <p:nvSpPr>
          <p:cNvPr id="4" name="Content Placeholder 3">
            <a:extLst>
              <a:ext uri="{FF2B5EF4-FFF2-40B4-BE49-F238E27FC236}">
                <a16:creationId xmlns:a16="http://schemas.microsoft.com/office/drawing/2014/main" id="{97300034-BCF3-544E-8466-7AB48D424A6B}"/>
              </a:ext>
            </a:extLst>
          </p:cNvPr>
          <p:cNvSpPr>
            <a:spLocks noGrp="1"/>
          </p:cNvSpPr>
          <p:nvPr>
            <p:ph idx="11"/>
          </p:nvPr>
        </p:nvSpPr>
        <p:spPr/>
        <p:txBody>
          <a:bodyPr/>
          <a:lstStyle/>
          <a:p>
            <a:r>
              <a:rPr lang="en-US" dirty="0"/>
              <a:t>Our Partnership</a:t>
            </a:r>
          </a:p>
        </p:txBody>
      </p:sp>
      <p:cxnSp>
        <p:nvCxnSpPr>
          <p:cNvPr id="6" name="Straight Connector 5">
            <a:extLst>
              <a:ext uri="{FF2B5EF4-FFF2-40B4-BE49-F238E27FC236}">
                <a16:creationId xmlns:a16="http://schemas.microsoft.com/office/drawing/2014/main" id="{7AB68F5D-267F-5B41-BE71-01877E329A63}"/>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093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D2AEBE-B1AC-B546-A442-8AE5556910D0}"/>
              </a:ext>
            </a:extLst>
          </p:cNvPr>
          <p:cNvSpPr>
            <a:spLocks noGrp="1"/>
          </p:cNvSpPr>
          <p:nvPr>
            <p:ph type="sldNum" sz="quarter" idx="12"/>
          </p:nvPr>
        </p:nvSpPr>
        <p:spPr/>
        <p:txBody>
          <a:bodyPr/>
          <a:lstStyle/>
          <a:p>
            <a:fld id="{B15A4BD5-B51F-9048-892F-7599ACE81F82}" type="slidenum">
              <a:rPr lang="en-US" smtClean="0"/>
              <a:pPr/>
              <a:t>23</a:t>
            </a:fld>
            <a:endParaRPr lang="en-US"/>
          </a:p>
        </p:txBody>
      </p:sp>
      <p:sp>
        <p:nvSpPr>
          <p:cNvPr id="3" name="Footer Placeholder 2">
            <a:extLst>
              <a:ext uri="{FF2B5EF4-FFF2-40B4-BE49-F238E27FC236}">
                <a16:creationId xmlns:a16="http://schemas.microsoft.com/office/drawing/2014/main" id="{84BFC0DA-647A-CB48-B070-3E02D22F19B1}"/>
              </a:ext>
            </a:extLst>
          </p:cNvPr>
          <p:cNvSpPr>
            <a:spLocks noGrp="1"/>
          </p:cNvSpPr>
          <p:nvPr>
            <p:ph type="ftr" sz="quarter" idx="3"/>
          </p:nvPr>
        </p:nvSpPr>
        <p:spPr/>
        <p:txBody>
          <a:bodyPr/>
          <a:lstStyle/>
          <a:p>
            <a:r>
              <a:rPr lang="en-US"/>
              <a:t>INK-CO.COM  |</a:t>
            </a:r>
            <a:endParaRPr lang="en-US" dirty="0"/>
          </a:p>
        </p:txBody>
      </p:sp>
      <p:pic>
        <p:nvPicPr>
          <p:cNvPr id="4" name="Picture 3">
            <a:extLst>
              <a:ext uri="{FF2B5EF4-FFF2-40B4-BE49-F238E27FC236}">
                <a16:creationId xmlns:a16="http://schemas.microsoft.com/office/drawing/2014/main" id="{AA25977B-DE5E-6449-94F5-6E375D94B5E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0" y="0"/>
            <a:ext cx="12192000" cy="6295515"/>
          </a:xfrm>
          <a:prstGeom prst="rect">
            <a:avLst/>
          </a:prstGeom>
        </p:spPr>
      </p:pic>
    </p:spTree>
    <p:extLst>
      <p:ext uri="{BB962C8B-B14F-4D97-AF65-F5344CB8AC3E}">
        <p14:creationId xmlns:p14="http://schemas.microsoft.com/office/powerpoint/2010/main" val="3559987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97C2A2-6487-884D-B004-9FCD7DCB6776}"/>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3744B70-567A-3E47-BB7B-F9A4BE07AC9C}"/>
              </a:ext>
            </a:extLst>
          </p:cNvPr>
          <p:cNvSpPr>
            <a:spLocks noGrp="1"/>
          </p:cNvSpPr>
          <p:nvPr>
            <p:ph type="sldNum" sz="quarter" idx="12"/>
          </p:nvPr>
        </p:nvSpPr>
        <p:spPr/>
        <p:txBody>
          <a:bodyPr/>
          <a:lstStyle/>
          <a:p>
            <a:fld id="{B15A4BD5-B51F-9048-892F-7599ACE81F82}" type="slidenum">
              <a:rPr lang="en-US" smtClean="0"/>
              <a:pPr/>
              <a:t>24</a:t>
            </a:fld>
            <a:endParaRPr lang="en-US"/>
          </a:p>
        </p:txBody>
      </p:sp>
      <p:sp>
        <p:nvSpPr>
          <p:cNvPr id="5" name="Footer Placeholder 4">
            <a:extLst>
              <a:ext uri="{FF2B5EF4-FFF2-40B4-BE49-F238E27FC236}">
                <a16:creationId xmlns:a16="http://schemas.microsoft.com/office/drawing/2014/main" id="{277AF226-E4EA-9B4C-B718-52970ABFBF9F}"/>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F84295B5-307B-0F4D-A60D-8B2694802DE6}"/>
              </a:ext>
            </a:extLst>
          </p:cNvPr>
          <p:cNvSpPr>
            <a:spLocks noGrp="1"/>
          </p:cNvSpPr>
          <p:nvPr>
            <p:ph type="title"/>
          </p:nvPr>
        </p:nvSpPr>
        <p:spPr/>
        <p:txBody>
          <a:bodyPr/>
          <a:lstStyle/>
          <a:p>
            <a:r>
              <a:rPr lang="en-US" dirty="0"/>
              <a:t>RESEARCH </a:t>
            </a:r>
            <a:br>
              <a:rPr lang="en-US" dirty="0"/>
            </a:br>
            <a:r>
              <a:rPr lang="en-US" dirty="0"/>
              <a:t>AND INTERVIEWS</a:t>
            </a:r>
          </a:p>
        </p:txBody>
      </p:sp>
      <p:grpSp>
        <p:nvGrpSpPr>
          <p:cNvPr id="11" name="Group 10">
            <a:extLst>
              <a:ext uri="{FF2B5EF4-FFF2-40B4-BE49-F238E27FC236}">
                <a16:creationId xmlns:a16="http://schemas.microsoft.com/office/drawing/2014/main" id="{BA7E994D-D2C4-6F45-A13C-59AD16C58C8D}"/>
              </a:ext>
            </a:extLst>
          </p:cNvPr>
          <p:cNvGrpSpPr/>
          <p:nvPr/>
        </p:nvGrpSpPr>
        <p:grpSpPr>
          <a:xfrm>
            <a:off x="1256308" y="1558178"/>
            <a:ext cx="6138067" cy="4267179"/>
            <a:chOff x="2694548" y="1385247"/>
            <a:chExt cx="6138067" cy="4267179"/>
          </a:xfrm>
          <a:effectLst>
            <a:outerShdw blurRad="203200" dist="38100" dir="5400000" algn="ctr" rotWithShape="0">
              <a:srgbClr val="000000">
                <a:alpha val="7000"/>
              </a:srgbClr>
            </a:outerShdw>
          </a:effectLst>
        </p:grpSpPr>
        <p:sp>
          <p:nvSpPr>
            <p:cNvPr id="10" name="Rectangle 9">
              <a:extLst>
                <a:ext uri="{FF2B5EF4-FFF2-40B4-BE49-F238E27FC236}">
                  <a16:creationId xmlns:a16="http://schemas.microsoft.com/office/drawing/2014/main" id="{070076C0-9788-C345-90A5-A58700EB55EB}"/>
                </a:ext>
              </a:extLst>
            </p:cNvPr>
            <p:cNvSpPr/>
            <p:nvPr/>
          </p:nvSpPr>
          <p:spPr>
            <a:xfrm>
              <a:off x="2694548" y="1385247"/>
              <a:ext cx="6138067" cy="426717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7" name="Picture 6">
              <a:extLst>
                <a:ext uri="{FF2B5EF4-FFF2-40B4-BE49-F238E27FC236}">
                  <a16:creationId xmlns:a16="http://schemas.microsoft.com/office/drawing/2014/main" id="{3B5D0FFC-DC73-9D47-BBA7-3FD5079F08A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94548" y="2163026"/>
              <a:ext cx="4108208" cy="34894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FD0A8F5F-7302-4B47-BE7E-A64ADD490D8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488264" y="2515169"/>
              <a:ext cx="2083353" cy="2785114"/>
            </a:xfrm>
            <a:prstGeom prst="rect">
              <a:avLst/>
            </a:prstGeom>
            <a:ln>
              <a:noFill/>
            </a:ln>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4C748AEB-7783-4F4E-B517-CF4CDFD84BD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315932" y="1548715"/>
              <a:ext cx="4826794" cy="727049"/>
            </a:xfrm>
            <a:prstGeom prst="rect">
              <a:avLst/>
            </a:prstGeom>
            <a:ln>
              <a:noFill/>
            </a:ln>
          </p:spPr>
          <p:style>
            <a:lnRef idx="2">
              <a:schemeClr val="dk1"/>
            </a:lnRef>
            <a:fillRef idx="1">
              <a:schemeClr val="lt1"/>
            </a:fillRef>
            <a:effectRef idx="0">
              <a:schemeClr val="dk1"/>
            </a:effectRef>
            <a:fontRef idx="minor">
              <a:schemeClr val="dk1"/>
            </a:fontRef>
          </p:style>
        </p:pic>
      </p:grpSp>
      <p:pic>
        <p:nvPicPr>
          <p:cNvPr id="12" name="Picture 11">
            <a:extLst>
              <a:ext uri="{FF2B5EF4-FFF2-40B4-BE49-F238E27FC236}">
                <a16:creationId xmlns:a16="http://schemas.microsoft.com/office/drawing/2014/main" id="{69F35403-3DC9-0840-9FCB-AAAAF6C8C61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805648" y="931815"/>
            <a:ext cx="7429899" cy="3729060"/>
          </a:xfrm>
          <a:prstGeom prst="rect">
            <a:avLst/>
          </a:prstGeom>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14" name="Picture 13">
            <a:extLst>
              <a:ext uri="{FF2B5EF4-FFF2-40B4-BE49-F238E27FC236}">
                <a16:creationId xmlns:a16="http://schemas.microsoft.com/office/drawing/2014/main" id="{A0FED80B-971C-CE45-A25C-504A3F8DAF7E}"/>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963891" y="677157"/>
            <a:ext cx="4496414" cy="4940300"/>
          </a:xfrm>
          <a:prstGeom prst="rect">
            <a:avLst/>
          </a:prstGeom>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grpSp>
        <p:nvGrpSpPr>
          <p:cNvPr id="18" name="Group 17">
            <a:extLst>
              <a:ext uri="{FF2B5EF4-FFF2-40B4-BE49-F238E27FC236}">
                <a16:creationId xmlns:a16="http://schemas.microsoft.com/office/drawing/2014/main" id="{26036634-72C8-6348-8F08-6C34FBFB5D6A}"/>
              </a:ext>
            </a:extLst>
          </p:cNvPr>
          <p:cNvGrpSpPr/>
          <p:nvPr/>
        </p:nvGrpSpPr>
        <p:grpSpPr>
          <a:xfrm>
            <a:off x="3396278" y="1942472"/>
            <a:ext cx="6156340" cy="3272289"/>
            <a:chOff x="2484101" y="1818606"/>
            <a:chExt cx="6156340" cy="3272289"/>
          </a:xfrm>
          <a:effectLst>
            <a:outerShdw blurRad="203200" dist="38100" dir="5400000" algn="ctr" rotWithShape="0">
              <a:srgbClr val="000000">
                <a:alpha val="7000"/>
              </a:srgbClr>
            </a:outerShdw>
          </a:effectLst>
        </p:grpSpPr>
        <p:pic>
          <p:nvPicPr>
            <p:cNvPr id="16" name="Picture 15">
              <a:extLst>
                <a:ext uri="{FF2B5EF4-FFF2-40B4-BE49-F238E27FC236}">
                  <a16:creationId xmlns:a16="http://schemas.microsoft.com/office/drawing/2014/main" id="{5E78368B-2B1D-B64E-8BB2-B0D6BE8ADC6D}"/>
                </a:ext>
              </a:extLst>
            </p:cNvPr>
            <p:cNvPicPr>
              <a:picLocks noChangeAspect="1"/>
            </p:cNvPicPr>
            <p:nvPr/>
          </p:nvPicPr>
          <p:blipFill>
            <a:blip r:embed="rId8"/>
            <a:stretch>
              <a:fillRect/>
            </a:stretch>
          </p:blipFill>
          <p:spPr>
            <a:xfrm>
              <a:off x="2484101" y="1818606"/>
              <a:ext cx="6156340" cy="3272289"/>
            </a:xfrm>
            <a:prstGeom prst="rect">
              <a:avLst/>
            </a:prstGeom>
            <a:ln>
              <a:noFill/>
            </a:ln>
          </p:spPr>
          <p:style>
            <a:lnRef idx="2">
              <a:schemeClr val="dk1"/>
            </a:lnRef>
            <a:fillRef idx="1">
              <a:schemeClr val="lt1"/>
            </a:fillRef>
            <a:effectRef idx="0">
              <a:schemeClr val="dk1"/>
            </a:effectRef>
            <a:fontRef idx="minor">
              <a:schemeClr val="dk1"/>
            </a:fontRef>
          </p:style>
        </p:pic>
        <p:sp>
          <p:nvSpPr>
            <p:cNvPr id="17" name="Rectangle 16">
              <a:extLst>
                <a:ext uri="{FF2B5EF4-FFF2-40B4-BE49-F238E27FC236}">
                  <a16:creationId xmlns:a16="http://schemas.microsoft.com/office/drawing/2014/main" id="{9F9E4DA0-9A35-3E47-913A-A1652F86D3AE}"/>
                </a:ext>
              </a:extLst>
            </p:cNvPr>
            <p:cNvSpPr/>
            <p:nvPr/>
          </p:nvSpPr>
          <p:spPr>
            <a:xfrm>
              <a:off x="7686674" y="4786313"/>
              <a:ext cx="925191" cy="28688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61975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14727D-0046-AF48-B6DC-77AD89461E55}"/>
              </a:ext>
            </a:extLst>
          </p:cNvPr>
          <p:cNvPicPr>
            <a:picLocks noChangeAspect="1"/>
          </p:cNvPicPr>
          <p:nvPr/>
        </p:nvPicPr>
        <p:blipFill>
          <a:blip r:embed="rId3"/>
          <a:stretch>
            <a:fillRect/>
          </a:stretch>
        </p:blipFill>
        <p:spPr>
          <a:xfrm>
            <a:off x="4501336" y="1587640"/>
            <a:ext cx="2974946" cy="4209925"/>
          </a:xfrm>
          <a:prstGeom prst="rect">
            <a:avLst/>
          </a:prstGeom>
          <a:ln>
            <a:noFill/>
          </a:ln>
          <a:effectLst>
            <a:outerShdw blurRad="203200" dist="38100" dir="5400000" algn="ctr" rotWithShape="0">
              <a:srgbClr val="000000">
                <a:alpha val="7000"/>
              </a:srgbClr>
            </a:outerShdw>
          </a:effectLst>
        </p:spPr>
      </p:pic>
      <p:pic>
        <p:nvPicPr>
          <p:cNvPr id="10" name="Picture 9">
            <a:extLst>
              <a:ext uri="{FF2B5EF4-FFF2-40B4-BE49-F238E27FC236}">
                <a16:creationId xmlns:a16="http://schemas.microsoft.com/office/drawing/2014/main" id="{A3CE9AC0-4E8A-1848-9761-CAFAC3DAA92A}"/>
              </a:ext>
            </a:extLst>
          </p:cNvPr>
          <p:cNvPicPr>
            <a:picLocks noChangeAspect="1"/>
          </p:cNvPicPr>
          <p:nvPr/>
        </p:nvPicPr>
        <p:blipFill>
          <a:blip r:embed="rId4"/>
          <a:stretch>
            <a:fillRect/>
          </a:stretch>
        </p:blipFill>
        <p:spPr>
          <a:xfrm>
            <a:off x="1058841" y="1587640"/>
            <a:ext cx="2953092" cy="4178996"/>
          </a:xfrm>
          <a:prstGeom prst="rect">
            <a:avLst/>
          </a:prstGeom>
          <a:ln>
            <a:noFill/>
          </a:ln>
          <a:effectLst>
            <a:outerShdw blurRad="203200" dist="38100" dir="5400000" algn="t" rotWithShape="0">
              <a:prstClr val="black">
                <a:alpha val="7000"/>
              </a:prstClr>
            </a:outerShdw>
          </a:effectLst>
        </p:spPr>
      </p:pic>
      <p:sp>
        <p:nvSpPr>
          <p:cNvPr id="4" name="Slide Number Placeholder 3">
            <a:extLst>
              <a:ext uri="{FF2B5EF4-FFF2-40B4-BE49-F238E27FC236}">
                <a16:creationId xmlns:a16="http://schemas.microsoft.com/office/drawing/2014/main" id="{379D84DC-7448-1E48-BF62-2753E037C473}"/>
              </a:ext>
            </a:extLst>
          </p:cNvPr>
          <p:cNvSpPr>
            <a:spLocks noGrp="1"/>
          </p:cNvSpPr>
          <p:nvPr>
            <p:ph type="sldNum" sz="quarter" idx="12"/>
          </p:nvPr>
        </p:nvSpPr>
        <p:spPr/>
        <p:txBody>
          <a:bodyPr/>
          <a:lstStyle/>
          <a:p>
            <a:fld id="{B15A4BD5-B51F-9048-892F-7599ACE81F82}" type="slidenum">
              <a:rPr lang="en-US" smtClean="0"/>
              <a:pPr/>
              <a:t>25</a:t>
            </a:fld>
            <a:endParaRPr lang="en-US"/>
          </a:p>
        </p:txBody>
      </p:sp>
      <p:sp>
        <p:nvSpPr>
          <p:cNvPr id="5" name="Footer Placeholder 4">
            <a:extLst>
              <a:ext uri="{FF2B5EF4-FFF2-40B4-BE49-F238E27FC236}">
                <a16:creationId xmlns:a16="http://schemas.microsoft.com/office/drawing/2014/main" id="{441CC8A0-3F1B-5A4A-A661-D5410793727C}"/>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320F7459-D6CB-5146-ADC2-773E809167F7}"/>
              </a:ext>
            </a:extLst>
          </p:cNvPr>
          <p:cNvSpPr>
            <a:spLocks noGrp="1"/>
          </p:cNvSpPr>
          <p:nvPr>
            <p:ph type="title"/>
          </p:nvPr>
        </p:nvSpPr>
        <p:spPr/>
        <p:txBody>
          <a:bodyPr/>
          <a:lstStyle/>
          <a:p>
            <a:r>
              <a:rPr lang="en-US" dirty="0"/>
              <a:t>Messaging </a:t>
            </a:r>
            <a:br>
              <a:rPr lang="en-US" dirty="0"/>
            </a:br>
            <a:r>
              <a:rPr lang="en-US" dirty="0"/>
              <a:t>Workshop</a:t>
            </a:r>
          </a:p>
        </p:txBody>
      </p:sp>
      <p:pic>
        <p:nvPicPr>
          <p:cNvPr id="7" name="Picture 6">
            <a:extLst>
              <a:ext uri="{FF2B5EF4-FFF2-40B4-BE49-F238E27FC236}">
                <a16:creationId xmlns:a16="http://schemas.microsoft.com/office/drawing/2014/main" id="{34C7D3E8-DBFE-C242-9C12-44EB855C0408}"/>
              </a:ext>
            </a:extLst>
          </p:cNvPr>
          <p:cNvPicPr>
            <a:picLocks noChangeAspect="1"/>
          </p:cNvPicPr>
          <p:nvPr/>
        </p:nvPicPr>
        <p:blipFill>
          <a:blip r:embed="rId5"/>
          <a:stretch>
            <a:fillRect/>
          </a:stretch>
        </p:blipFill>
        <p:spPr>
          <a:xfrm>
            <a:off x="7910893" y="1587641"/>
            <a:ext cx="2953092" cy="4178996"/>
          </a:xfrm>
          <a:prstGeom prst="rect">
            <a:avLst/>
          </a:prstGeom>
          <a:ln>
            <a:noFill/>
          </a:ln>
          <a:effectLst>
            <a:outerShdw blurRad="203200" dist="38100" dir="5400000" algn="t" rotWithShape="0">
              <a:prstClr val="black">
                <a:alpha val="7000"/>
              </a:prstClr>
            </a:outerShdw>
          </a:effectLst>
        </p:spPr>
      </p:pic>
      <p:sp>
        <p:nvSpPr>
          <p:cNvPr id="9" name="Rectangle 8">
            <a:extLst>
              <a:ext uri="{FF2B5EF4-FFF2-40B4-BE49-F238E27FC236}">
                <a16:creationId xmlns:a16="http://schemas.microsoft.com/office/drawing/2014/main" id="{53713151-C938-DF41-9B36-DB118E7D92E5}"/>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72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15A4BD5-B51F-9048-892F-7599ACE81F82}" type="slidenum">
              <a:rPr lang="en-US" smtClean="0"/>
              <a:pPr/>
              <a:t>26</a:t>
            </a:fld>
            <a:endParaRPr lang="en-US"/>
          </a:p>
        </p:txBody>
      </p:sp>
      <p:sp>
        <p:nvSpPr>
          <p:cNvPr id="4" name="Footer Placeholder 3"/>
          <p:cNvSpPr>
            <a:spLocks noGrp="1"/>
          </p:cNvSpPr>
          <p:nvPr>
            <p:ph type="ftr" sz="quarter" idx="3"/>
          </p:nvPr>
        </p:nvSpPr>
        <p:spPr/>
        <p:txBody>
          <a:bodyPr/>
          <a:lstStyle/>
          <a:p>
            <a:r>
              <a:rPr lang="en-US"/>
              <a:t>INK-CO.COM  |</a:t>
            </a:r>
            <a:endParaRPr lang="en-US" dirty="0"/>
          </a:p>
        </p:txBody>
      </p:sp>
      <p:sp>
        <p:nvSpPr>
          <p:cNvPr id="2" name="Title 1"/>
          <p:cNvSpPr>
            <a:spLocks noGrp="1"/>
          </p:cNvSpPr>
          <p:nvPr>
            <p:ph type="title"/>
          </p:nvPr>
        </p:nvSpPr>
        <p:spPr>
          <a:xfrm>
            <a:off x="518617" y="365126"/>
            <a:ext cx="11191164" cy="849525"/>
          </a:xfrm>
        </p:spPr>
        <p:txBody>
          <a:bodyPr/>
          <a:lstStyle/>
          <a:p>
            <a:r>
              <a:rPr lang="en-US" dirty="0"/>
              <a:t>Brand</a:t>
            </a:r>
            <a:br>
              <a:rPr lang="en-US" dirty="0"/>
            </a:br>
            <a:r>
              <a:rPr lang="en-US" dirty="0"/>
              <a:t>Framework</a:t>
            </a:r>
          </a:p>
        </p:txBody>
      </p:sp>
      <p:pic>
        <p:nvPicPr>
          <p:cNvPr id="15" name="Picture 14">
            <a:extLst>
              <a:ext uri="{FF2B5EF4-FFF2-40B4-BE49-F238E27FC236}">
                <a16:creationId xmlns:a16="http://schemas.microsoft.com/office/drawing/2014/main" id="{D2885129-2556-514B-84E4-0F4DE12DD4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1263" y="1742157"/>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19" name="Picture 18">
            <a:extLst>
              <a:ext uri="{FF2B5EF4-FFF2-40B4-BE49-F238E27FC236}">
                <a16:creationId xmlns:a16="http://schemas.microsoft.com/office/drawing/2014/main" id="{4F4C4EF5-45A1-0940-9EA2-EF39DF6A85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00167" y="1597895"/>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21" name="Picture 20">
            <a:extLst>
              <a:ext uri="{FF2B5EF4-FFF2-40B4-BE49-F238E27FC236}">
                <a16:creationId xmlns:a16="http://schemas.microsoft.com/office/drawing/2014/main" id="{EDF0FCAD-1D7C-8D45-8FA2-9BB4BECCF35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50225" y="1883424"/>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23" name="Picture 22">
            <a:extLst>
              <a:ext uri="{FF2B5EF4-FFF2-40B4-BE49-F238E27FC236}">
                <a16:creationId xmlns:a16="http://schemas.microsoft.com/office/drawing/2014/main" id="{4423FC83-C021-E049-81A8-BD7AEE841B9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77975" y="1742157"/>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25" name="Picture 24">
            <a:extLst>
              <a:ext uri="{FF2B5EF4-FFF2-40B4-BE49-F238E27FC236}">
                <a16:creationId xmlns:a16="http://schemas.microsoft.com/office/drawing/2014/main" id="{6A54B206-014F-084B-A2E7-6BF0894623A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66879" y="1342324"/>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29" name="Picture 28">
            <a:extLst>
              <a:ext uri="{FF2B5EF4-FFF2-40B4-BE49-F238E27FC236}">
                <a16:creationId xmlns:a16="http://schemas.microsoft.com/office/drawing/2014/main" id="{1272F1C7-8CD2-9640-96C6-9C77779B2C6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055783" y="1597895"/>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31" name="Picture 30">
            <a:extLst>
              <a:ext uri="{FF2B5EF4-FFF2-40B4-BE49-F238E27FC236}">
                <a16:creationId xmlns:a16="http://schemas.microsoft.com/office/drawing/2014/main" id="{2ECF26E8-F412-A049-9BEA-42B3F62C359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744689" y="1883424"/>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sp>
        <p:nvSpPr>
          <p:cNvPr id="12" name="Rectangle 11">
            <a:extLst>
              <a:ext uri="{FF2B5EF4-FFF2-40B4-BE49-F238E27FC236}">
                <a16:creationId xmlns:a16="http://schemas.microsoft.com/office/drawing/2014/main" id="{7E00CDD1-C633-5D4C-B5F1-48CE05ED650B}"/>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08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10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2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3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40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50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600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92E43F-5E8E-2F4C-933F-5BA540790B8A}"/>
              </a:ext>
            </a:extLst>
          </p:cNvPr>
          <p:cNvSpPr>
            <a:spLocks noGrp="1"/>
          </p:cNvSpPr>
          <p:nvPr>
            <p:ph type="sldNum" sz="quarter" idx="12"/>
          </p:nvPr>
        </p:nvSpPr>
        <p:spPr/>
        <p:txBody>
          <a:bodyPr/>
          <a:lstStyle/>
          <a:p>
            <a:fld id="{B15A4BD5-B51F-9048-892F-7599ACE81F82}" type="slidenum">
              <a:rPr lang="en-US" smtClean="0"/>
              <a:pPr/>
              <a:t>27</a:t>
            </a:fld>
            <a:endParaRPr lang="en-US"/>
          </a:p>
        </p:txBody>
      </p:sp>
      <p:sp>
        <p:nvSpPr>
          <p:cNvPr id="3" name="Footer Placeholder 2">
            <a:extLst>
              <a:ext uri="{FF2B5EF4-FFF2-40B4-BE49-F238E27FC236}">
                <a16:creationId xmlns:a16="http://schemas.microsoft.com/office/drawing/2014/main" id="{F3A80CD1-471B-1E46-84D7-81CE769DFC7F}"/>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1E7B92DE-5173-8C49-AF4D-0EC2C566288A}"/>
              </a:ext>
            </a:extLst>
          </p:cNvPr>
          <p:cNvSpPr>
            <a:spLocks noGrp="1"/>
          </p:cNvSpPr>
          <p:nvPr>
            <p:ph type="title"/>
          </p:nvPr>
        </p:nvSpPr>
        <p:spPr/>
        <p:txBody>
          <a:bodyPr/>
          <a:lstStyle/>
          <a:p>
            <a:r>
              <a:rPr lang="en-US" dirty="0"/>
              <a:t>OUR </a:t>
            </a:r>
            <a:br>
              <a:rPr lang="en-US" dirty="0"/>
            </a:br>
            <a:r>
              <a:rPr lang="en-US" dirty="0"/>
              <a:t>VALUES</a:t>
            </a:r>
          </a:p>
        </p:txBody>
      </p:sp>
      <p:cxnSp>
        <p:nvCxnSpPr>
          <p:cNvPr id="10" name="Straight Connector 9">
            <a:extLst>
              <a:ext uri="{FF2B5EF4-FFF2-40B4-BE49-F238E27FC236}">
                <a16:creationId xmlns:a16="http://schemas.microsoft.com/office/drawing/2014/main" id="{18990B09-FDF8-864B-9E3A-3B3BE442C956}"/>
              </a:ext>
            </a:extLst>
          </p:cNvPr>
          <p:cNvCxnSpPr>
            <a:cxnSpLocks/>
          </p:cNvCxnSpPr>
          <p:nvPr/>
        </p:nvCxnSpPr>
        <p:spPr>
          <a:xfrm>
            <a:off x="645915" y="2865738"/>
            <a:ext cx="4178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B4225C33-E5F4-A147-8069-FFE2FB63CB7F}"/>
              </a:ext>
            </a:extLst>
          </p:cNvPr>
          <p:cNvSpPr txBox="1">
            <a:spLocks/>
          </p:cNvSpPr>
          <p:nvPr/>
        </p:nvSpPr>
        <p:spPr>
          <a:xfrm>
            <a:off x="645915" y="3046781"/>
            <a:ext cx="1946402" cy="1012034"/>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t>Apply knowledge as strategic counsel. Be there before</a:t>
            </a:r>
          </a:p>
          <a:p>
            <a:endParaRPr lang="en-US" sz="1800" dirty="0"/>
          </a:p>
        </p:txBody>
      </p:sp>
      <p:sp>
        <p:nvSpPr>
          <p:cNvPr id="12" name="Text Placeholder 13">
            <a:extLst>
              <a:ext uri="{FF2B5EF4-FFF2-40B4-BE49-F238E27FC236}">
                <a16:creationId xmlns:a16="http://schemas.microsoft.com/office/drawing/2014/main" id="{BA34BD32-63BA-B742-903F-57675DC2E094}"/>
              </a:ext>
            </a:extLst>
          </p:cNvPr>
          <p:cNvSpPr txBox="1">
            <a:spLocks/>
          </p:cNvSpPr>
          <p:nvPr/>
        </p:nvSpPr>
        <p:spPr>
          <a:xfrm>
            <a:off x="648941" y="2210362"/>
            <a:ext cx="2055917" cy="571500"/>
          </a:xfrm>
          <a:prstGeom prst="rect">
            <a:avLst/>
          </a:prstGeom>
        </p:spPr>
        <p:txBody>
          <a:bodyPr vert="horz" lIns="0" tIns="0" rIns="0" bIns="0" rtlCol="0" anchor="ctr">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t>Enlightened</a:t>
            </a:r>
          </a:p>
        </p:txBody>
      </p:sp>
      <p:grpSp>
        <p:nvGrpSpPr>
          <p:cNvPr id="15" name="Group 14">
            <a:extLst>
              <a:ext uri="{FF2B5EF4-FFF2-40B4-BE49-F238E27FC236}">
                <a16:creationId xmlns:a16="http://schemas.microsoft.com/office/drawing/2014/main" id="{1EDA43CB-8302-B746-8DD9-5061CEF6192F}"/>
              </a:ext>
            </a:extLst>
          </p:cNvPr>
          <p:cNvGrpSpPr/>
          <p:nvPr/>
        </p:nvGrpSpPr>
        <p:grpSpPr>
          <a:xfrm>
            <a:off x="3152950" y="2210362"/>
            <a:ext cx="2079377" cy="1960995"/>
            <a:chOff x="2971226" y="2048295"/>
            <a:chExt cx="2079377" cy="1960995"/>
          </a:xfrm>
        </p:grpSpPr>
        <p:sp>
          <p:nvSpPr>
            <p:cNvPr id="17" name="Content Placeholder 10">
              <a:extLst>
                <a:ext uri="{FF2B5EF4-FFF2-40B4-BE49-F238E27FC236}">
                  <a16:creationId xmlns:a16="http://schemas.microsoft.com/office/drawing/2014/main" id="{73313C7E-4E92-FF43-A1A2-C9334110DE17}"/>
                </a:ext>
              </a:extLst>
            </p:cNvPr>
            <p:cNvSpPr txBox="1">
              <a:spLocks/>
            </p:cNvSpPr>
            <p:nvPr/>
          </p:nvSpPr>
          <p:spPr>
            <a:xfrm>
              <a:off x="2971226" y="2884714"/>
              <a:ext cx="2079076" cy="112457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spcBef>
                  <a:spcPts val="1000"/>
                </a:spcBef>
              </a:pPr>
              <a:r>
                <a:rPr lang="en-US" sz="2000" dirty="0">
                  <a:solidFill>
                    <a:srgbClr val="2F2F2E"/>
                  </a:solidFill>
                  <a:latin typeface="Brandon Grotesque" panose="020B0503020203060202" pitchFamily="34" charset="77"/>
                  <a:ea typeface="+mn-ea"/>
                  <a:cs typeface="+mn-cs"/>
                </a:rPr>
                <a:t>Authentic love for the job. Go the extra mile for our clients, colleagues, and craft.</a:t>
              </a:r>
            </a:p>
          </p:txBody>
        </p:sp>
        <p:sp>
          <p:nvSpPr>
            <p:cNvPr id="18" name="Text Placeholder 13">
              <a:extLst>
                <a:ext uri="{FF2B5EF4-FFF2-40B4-BE49-F238E27FC236}">
                  <a16:creationId xmlns:a16="http://schemas.microsoft.com/office/drawing/2014/main" id="{FB0EAE02-0567-3E45-BD00-891197378438}"/>
                </a:ext>
              </a:extLst>
            </p:cNvPr>
            <p:cNvSpPr txBox="1">
              <a:spLocks/>
            </p:cNvSpPr>
            <p:nvPr/>
          </p:nvSpPr>
          <p:spPr>
            <a:xfrm>
              <a:off x="2974252" y="2048295"/>
              <a:ext cx="2076351" cy="571500"/>
            </a:xfrm>
            <a:prstGeom prst="rect">
              <a:avLst/>
            </a:prstGeom>
          </p:spPr>
          <p:txBody>
            <a:bodyPr vert="horz" lIns="0" tIns="0" rIns="0" bIns="0" rtlCol="0" anchor="ctr">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t>Energetic</a:t>
              </a:r>
            </a:p>
          </p:txBody>
        </p:sp>
      </p:grpSp>
      <p:cxnSp>
        <p:nvCxnSpPr>
          <p:cNvPr id="16" name="Straight Connector 15">
            <a:extLst>
              <a:ext uri="{FF2B5EF4-FFF2-40B4-BE49-F238E27FC236}">
                <a16:creationId xmlns:a16="http://schemas.microsoft.com/office/drawing/2014/main" id="{01160F2D-A203-FD4B-A2A0-843D71B17DB4}"/>
              </a:ext>
            </a:extLst>
          </p:cNvPr>
          <p:cNvCxnSpPr>
            <a:cxnSpLocks/>
          </p:cNvCxnSpPr>
          <p:nvPr/>
        </p:nvCxnSpPr>
        <p:spPr>
          <a:xfrm>
            <a:off x="3152950" y="2865738"/>
            <a:ext cx="4178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7DB24C41-5EFB-6B4B-B490-9B61014E09E6}"/>
              </a:ext>
            </a:extLst>
          </p:cNvPr>
          <p:cNvGrpSpPr/>
          <p:nvPr/>
        </p:nvGrpSpPr>
        <p:grpSpPr>
          <a:xfrm>
            <a:off x="5680419" y="2210362"/>
            <a:ext cx="1655485" cy="1380701"/>
            <a:chOff x="5314466" y="2048295"/>
            <a:chExt cx="1655485" cy="1380701"/>
          </a:xfrm>
        </p:grpSpPr>
        <p:sp>
          <p:nvSpPr>
            <p:cNvPr id="22" name="Content Placeholder 10">
              <a:extLst>
                <a:ext uri="{FF2B5EF4-FFF2-40B4-BE49-F238E27FC236}">
                  <a16:creationId xmlns:a16="http://schemas.microsoft.com/office/drawing/2014/main" id="{F359F7DD-5FAB-6B4E-8AD0-716FDE15BE8E}"/>
                </a:ext>
              </a:extLst>
            </p:cNvPr>
            <p:cNvSpPr txBox="1">
              <a:spLocks/>
            </p:cNvSpPr>
            <p:nvPr/>
          </p:nvSpPr>
          <p:spPr>
            <a:xfrm>
              <a:off x="5314466" y="2884714"/>
              <a:ext cx="1654628" cy="544282"/>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spcBef>
                  <a:spcPts val="1000"/>
                </a:spcBef>
              </a:pPr>
              <a:r>
                <a:rPr lang="en-US" sz="2000" dirty="0">
                  <a:solidFill>
                    <a:srgbClr val="2F2F2E"/>
                  </a:solidFill>
                  <a:latin typeface="Brandon Grotesque" panose="020B0503020203060202" pitchFamily="34" charset="77"/>
                </a:rPr>
                <a:t>Maximize value</a:t>
              </a:r>
              <a:br>
                <a:rPr lang="en-US" sz="2000" dirty="0">
                  <a:solidFill>
                    <a:srgbClr val="2F2F2E"/>
                  </a:solidFill>
                  <a:latin typeface="Brandon Grotesque" panose="020B0503020203060202" pitchFamily="34" charset="77"/>
                </a:rPr>
              </a:br>
              <a:r>
                <a:rPr lang="en-US" sz="2000" dirty="0">
                  <a:solidFill>
                    <a:srgbClr val="2F2F2E"/>
                  </a:solidFill>
                  <a:latin typeface="Brandon Grotesque" panose="020B0503020203060202" pitchFamily="34" charset="77"/>
                </a:rPr>
                <a:t>for our clients.</a:t>
              </a:r>
            </a:p>
          </p:txBody>
        </p:sp>
        <p:sp>
          <p:nvSpPr>
            <p:cNvPr id="23" name="Text Placeholder 13">
              <a:extLst>
                <a:ext uri="{FF2B5EF4-FFF2-40B4-BE49-F238E27FC236}">
                  <a16:creationId xmlns:a16="http://schemas.microsoft.com/office/drawing/2014/main" id="{C3F654DC-E032-D743-B85F-04D3D51E7579}"/>
                </a:ext>
              </a:extLst>
            </p:cNvPr>
            <p:cNvSpPr txBox="1">
              <a:spLocks/>
            </p:cNvSpPr>
            <p:nvPr/>
          </p:nvSpPr>
          <p:spPr>
            <a:xfrm>
              <a:off x="5317492" y="2048295"/>
              <a:ext cx="1652459" cy="571500"/>
            </a:xfrm>
            <a:prstGeom prst="rect">
              <a:avLst/>
            </a:prstGeom>
          </p:spPr>
          <p:txBody>
            <a:bodyPr vert="horz" lIns="0" tIns="0" rIns="0" bIns="0" rtlCol="0" anchor="ctr">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t>efficient</a:t>
              </a:r>
            </a:p>
          </p:txBody>
        </p:sp>
      </p:grpSp>
      <p:cxnSp>
        <p:nvCxnSpPr>
          <p:cNvPr id="21" name="Straight Connector 20">
            <a:extLst>
              <a:ext uri="{FF2B5EF4-FFF2-40B4-BE49-F238E27FC236}">
                <a16:creationId xmlns:a16="http://schemas.microsoft.com/office/drawing/2014/main" id="{3BB1EA41-CB2C-A94F-892C-2B3C363D5C72}"/>
              </a:ext>
            </a:extLst>
          </p:cNvPr>
          <p:cNvCxnSpPr>
            <a:cxnSpLocks/>
          </p:cNvCxnSpPr>
          <p:nvPr/>
        </p:nvCxnSpPr>
        <p:spPr>
          <a:xfrm>
            <a:off x="5680419" y="2865738"/>
            <a:ext cx="4178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EE1D87A1-77B4-A24D-A553-F105907FE47B}"/>
              </a:ext>
            </a:extLst>
          </p:cNvPr>
          <p:cNvGrpSpPr/>
          <p:nvPr/>
        </p:nvGrpSpPr>
        <p:grpSpPr>
          <a:xfrm>
            <a:off x="7783996" y="2210362"/>
            <a:ext cx="1655485" cy="1407918"/>
            <a:chOff x="7657706" y="2048295"/>
            <a:chExt cx="1655485" cy="1407918"/>
          </a:xfrm>
        </p:grpSpPr>
        <p:sp>
          <p:nvSpPr>
            <p:cNvPr id="27" name="Content Placeholder 10">
              <a:extLst>
                <a:ext uri="{FF2B5EF4-FFF2-40B4-BE49-F238E27FC236}">
                  <a16:creationId xmlns:a16="http://schemas.microsoft.com/office/drawing/2014/main" id="{185609A6-CEC6-3F4F-877D-0ABE78199A7E}"/>
                </a:ext>
              </a:extLst>
            </p:cNvPr>
            <p:cNvSpPr txBox="1">
              <a:spLocks/>
            </p:cNvSpPr>
            <p:nvPr/>
          </p:nvSpPr>
          <p:spPr>
            <a:xfrm>
              <a:off x="7657706" y="2884714"/>
              <a:ext cx="1654628" cy="57149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spcBef>
                  <a:spcPts val="1000"/>
                </a:spcBef>
              </a:pPr>
              <a:r>
                <a:rPr lang="en-US" sz="2000" dirty="0">
                  <a:solidFill>
                    <a:srgbClr val="2F2F2E"/>
                  </a:solidFill>
                  <a:latin typeface="Brandon Grotesque" panose="020B0503020203060202" pitchFamily="34" charset="77"/>
                </a:rPr>
                <a:t>Results that matter. Period.</a:t>
              </a:r>
            </a:p>
          </p:txBody>
        </p:sp>
        <p:sp>
          <p:nvSpPr>
            <p:cNvPr id="28" name="Text Placeholder 13">
              <a:extLst>
                <a:ext uri="{FF2B5EF4-FFF2-40B4-BE49-F238E27FC236}">
                  <a16:creationId xmlns:a16="http://schemas.microsoft.com/office/drawing/2014/main" id="{E06699A0-CDE3-D54B-ACD8-789C2CD38AD4}"/>
                </a:ext>
              </a:extLst>
            </p:cNvPr>
            <p:cNvSpPr txBox="1">
              <a:spLocks/>
            </p:cNvSpPr>
            <p:nvPr/>
          </p:nvSpPr>
          <p:spPr>
            <a:xfrm>
              <a:off x="7660732" y="2048295"/>
              <a:ext cx="1652459" cy="571500"/>
            </a:xfrm>
            <a:prstGeom prst="rect">
              <a:avLst/>
            </a:prstGeom>
          </p:spPr>
          <p:txBody>
            <a:bodyPr vert="horz" lIns="0" tIns="0" rIns="0" bIns="0" rtlCol="0" anchor="ctr">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t>effective</a:t>
              </a:r>
            </a:p>
          </p:txBody>
        </p:sp>
      </p:grpSp>
      <p:cxnSp>
        <p:nvCxnSpPr>
          <p:cNvPr id="26" name="Straight Connector 25">
            <a:extLst>
              <a:ext uri="{FF2B5EF4-FFF2-40B4-BE49-F238E27FC236}">
                <a16:creationId xmlns:a16="http://schemas.microsoft.com/office/drawing/2014/main" id="{27186A76-ADD6-584E-AB7B-3F1DD65D4135}"/>
              </a:ext>
            </a:extLst>
          </p:cNvPr>
          <p:cNvCxnSpPr>
            <a:cxnSpLocks/>
          </p:cNvCxnSpPr>
          <p:nvPr/>
        </p:nvCxnSpPr>
        <p:spPr>
          <a:xfrm>
            <a:off x="7783996" y="2865738"/>
            <a:ext cx="4178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69F49E18-667C-6C4C-98AA-DEF109C62AE6}"/>
              </a:ext>
            </a:extLst>
          </p:cNvPr>
          <p:cNvGrpSpPr/>
          <p:nvPr/>
        </p:nvGrpSpPr>
        <p:grpSpPr>
          <a:xfrm>
            <a:off x="9887574" y="2210362"/>
            <a:ext cx="1655485" cy="1848448"/>
            <a:chOff x="10000946" y="2048295"/>
            <a:chExt cx="1655485" cy="1848448"/>
          </a:xfrm>
        </p:grpSpPr>
        <p:sp>
          <p:nvSpPr>
            <p:cNvPr id="32" name="Content Placeholder 10">
              <a:extLst>
                <a:ext uri="{FF2B5EF4-FFF2-40B4-BE49-F238E27FC236}">
                  <a16:creationId xmlns:a16="http://schemas.microsoft.com/office/drawing/2014/main" id="{72255DD0-0519-8A46-A825-19F7B45B8C8C}"/>
                </a:ext>
              </a:extLst>
            </p:cNvPr>
            <p:cNvSpPr txBox="1">
              <a:spLocks/>
            </p:cNvSpPr>
            <p:nvPr/>
          </p:nvSpPr>
          <p:spPr>
            <a:xfrm>
              <a:off x="10000946" y="2884714"/>
              <a:ext cx="1654628" cy="101202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solidFill>
                    <a:srgbClr val="2F2F2E"/>
                  </a:solidFill>
                  <a:latin typeface="Brandon Grotesque" panose="020B0503020203060202" pitchFamily="34" charset="77"/>
                </a:rPr>
                <a:t>Always learning</a:t>
              </a:r>
              <a:br>
                <a:rPr lang="en-US" sz="2000" dirty="0">
                  <a:solidFill>
                    <a:srgbClr val="2F2F2E"/>
                  </a:solidFill>
                  <a:latin typeface="Brandon Grotesque" panose="020B0503020203060202" pitchFamily="34" charset="77"/>
                </a:rPr>
              </a:br>
              <a:r>
                <a:rPr lang="en-US" sz="2000" dirty="0">
                  <a:solidFill>
                    <a:srgbClr val="2F2F2E"/>
                  </a:solidFill>
                  <a:latin typeface="Brandon Grotesque" panose="020B0503020203060202" pitchFamily="34" charset="77"/>
                </a:rPr>
                <a:t>and applying new knowledge.</a:t>
              </a:r>
              <a:endParaRPr lang="en-US" sz="2000" dirty="0"/>
            </a:p>
          </p:txBody>
        </p:sp>
        <p:sp>
          <p:nvSpPr>
            <p:cNvPr id="33" name="Text Placeholder 13">
              <a:extLst>
                <a:ext uri="{FF2B5EF4-FFF2-40B4-BE49-F238E27FC236}">
                  <a16:creationId xmlns:a16="http://schemas.microsoft.com/office/drawing/2014/main" id="{267D351E-93A5-9341-A327-C6F769858ACE}"/>
                </a:ext>
              </a:extLst>
            </p:cNvPr>
            <p:cNvSpPr txBox="1">
              <a:spLocks/>
            </p:cNvSpPr>
            <p:nvPr/>
          </p:nvSpPr>
          <p:spPr>
            <a:xfrm>
              <a:off x="10003972" y="2048295"/>
              <a:ext cx="1652459" cy="571500"/>
            </a:xfrm>
            <a:prstGeom prst="rect">
              <a:avLst/>
            </a:prstGeom>
          </p:spPr>
          <p:txBody>
            <a:bodyPr vert="horz" lIns="0" tIns="0" rIns="0" bIns="0" rtlCol="0" anchor="ctr">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t>evolved</a:t>
              </a:r>
              <a:endParaRPr lang="en-US" sz="2000" dirty="0"/>
            </a:p>
          </p:txBody>
        </p:sp>
      </p:grpSp>
      <p:cxnSp>
        <p:nvCxnSpPr>
          <p:cNvPr id="31" name="Straight Connector 30">
            <a:extLst>
              <a:ext uri="{FF2B5EF4-FFF2-40B4-BE49-F238E27FC236}">
                <a16:creationId xmlns:a16="http://schemas.microsoft.com/office/drawing/2014/main" id="{903A0C4F-8988-C34D-9C1B-25FAD3036CB2}"/>
              </a:ext>
            </a:extLst>
          </p:cNvPr>
          <p:cNvCxnSpPr>
            <a:cxnSpLocks/>
          </p:cNvCxnSpPr>
          <p:nvPr/>
        </p:nvCxnSpPr>
        <p:spPr>
          <a:xfrm>
            <a:off x="9887574" y="2865738"/>
            <a:ext cx="4178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8503DE3-BB1F-9B44-AE97-FEA8A59ADB69}"/>
              </a:ext>
            </a:extLst>
          </p:cNvPr>
          <p:cNvSpPr/>
          <p:nvPr/>
        </p:nvSpPr>
        <p:spPr>
          <a:xfrm>
            <a:off x="5232026" y="106326"/>
            <a:ext cx="2551970" cy="294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311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28</a:t>
            </a:fld>
            <a:endParaRPr lang="en-US"/>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p:txBody>
          <a:bodyPr/>
          <a:lstStyle/>
          <a:p>
            <a:r>
              <a:rPr lang="en-US" dirty="0"/>
              <a:t>MARKETING </a:t>
            </a:r>
            <a:br>
              <a:rPr lang="en-US" dirty="0"/>
            </a:br>
            <a:r>
              <a:rPr lang="en-US" dirty="0"/>
              <a:t>COMMUNICATIONS SERVICES</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4334343"/>
            <a:ext cx="1681450" cy="53537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Brand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STRATEGY</a:t>
            </a:r>
          </a:p>
        </p:txBody>
      </p:sp>
      <p:sp>
        <p:nvSpPr>
          <p:cNvPr id="33" name="Title 2">
            <a:extLst>
              <a:ext uri="{FF2B5EF4-FFF2-40B4-BE49-F238E27FC236}">
                <a16:creationId xmlns:a16="http://schemas.microsoft.com/office/drawing/2014/main" id="{525EB876-8543-D14D-8D70-95089B3B1631}"/>
              </a:ext>
            </a:extLst>
          </p:cNvPr>
          <p:cNvSpPr txBox="1">
            <a:spLocks/>
          </p:cNvSpPr>
          <p:nvPr/>
        </p:nvSpPr>
        <p:spPr>
          <a:xfrm>
            <a:off x="2411452" y="4334343"/>
            <a:ext cx="1679486" cy="53537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Brand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AWARENESS</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sp>
        <p:nvSpPr>
          <p:cNvPr id="37" name="Title 2">
            <a:extLst>
              <a:ext uri="{FF2B5EF4-FFF2-40B4-BE49-F238E27FC236}">
                <a16:creationId xmlns:a16="http://schemas.microsoft.com/office/drawing/2014/main" id="{261B4CED-50F7-4E4A-85EA-11A9F296BF6F}"/>
              </a:ext>
            </a:extLst>
          </p:cNvPr>
          <p:cNvSpPr txBox="1">
            <a:spLocks/>
          </p:cNvSpPr>
          <p:nvPr/>
        </p:nvSpPr>
        <p:spPr>
          <a:xfrm>
            <a:off x="4309136" y="4334343"/>
            <a:ext cx="1679484" cy="53537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Thought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Leadership</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sp>
        <p:nvSpPr>
          <p:cNvPr id="41" name="Title 2">
            <a:extLst>
              <a:ext uri="{FF2B5EF4-FFF2-40B4-BE49-F238E27FC236}">
                <a16:creationId xmlns:a16="http://schemas.microsoft.com/office/drawing/2014/main" id="{52FA852F-646D-2F4F-934D-5DC2D931B95B}"/>
              </a:ext>
            </a:extLst>
          </p:cNvPr>
          <p:cNvSpPr txBox="1">
            <a:spLocks/>
          </p:cNvSpPr>
          <p:nvPr/>
        </p:nvSpPr>
        <p:spPr>
          <a:xfrm>
            <a:off x="6197422" y="4334343"/>
            <a:ext cx="1695210" cy="53537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Lead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Generation</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sp>
        <p:nvSpPr>
          <p:cNvPr id="45" name="Title 2">
            <a:extLst>
              <a:ext uri="{FF2B5EF4-FFF2-40B4-BE49-F238E27FC236}">
                <a16:creationId xmlns:a16="http://schemas.microsoft.com/office/drawing/2014/main" id="{769C1023-7C6E-F643-81FA-F8978EEFDB8B}"/>
              </a:ext>
            </a:extLst>
          </p:cNvPr>
          <p:cNvSpPr txBox="1">
            <a:spLocks/>
          </p:cNvSpPr>
          <p:nvPr/>
        </p:nvSpPr>
        <p:spPr>
          <a:xfrm>
            <a:off x="9991934" y="4334343"/>
            <a:ext cx="1681448" cy="53537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EMPLOYEE</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Communications</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sp>
        <p:nvSpPr>
          <p:cNvPr id="49" name="Title 2">
            <a:extLst>
              <a:ext uri="{FF2B5EF4-FFF2-40B4-BE49-F238E27FC236}">
                <a16:creationId xmlns:a16="http://schemas.microsoft.com/office/drawing/2014/main" id="{5E5DE8F2-A4AC-CD40-B551-94733E721F6F}"/>
              </a:ext>
            </a:extLst>
          </p:cNvPr>
          <p:cNvSpPr txBox="1">
            <a:spLocks/>
          </p:cNvSpPr>
          <p:nvPr/>
        </p:nvSpPr>
        <p:spPr>
          <a:xfrm>
            <a:off x="8104502" y="4334342"/>
            <a:ext cx="1681450" cy="53537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Communications Diagnostics</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pic>
        <p:nvPicPr>
          <p:cNvPr id="22" name="Picture 21" descr="A close up of a logo&#10;&#10;Description automatically generated">
            <a:extLst>
              <a:ext uri="{FF2B5EF4-FFF2-40B4-BE49-F238E27FC236}">
                <a16:creationId xmlns:a16="http://schemas.microsoft.com/office/drawing/2014/main" id="{E41D82A0-C4E6-6E49-B290-63B578C3F4A8}"/>
              </a:ext>
            </a:extLst>
          </p:cNvPr>
          <p:cNvPicPr>
            <a:picLocks noChangeAspect="1"/>
          </p:cNvPicPr>
          <p:nvPr/>
        </p:nvPicPr>
        <p:blipFill>
          <a:blip r:embed="rId3"/>
          <a:stretch>
            <a:fillRect/>
          </a:stretch>
        </p:blipFill>
        <p:spPr>
          <a:xfrm>
            <a:off x="2414987" y="2095855"/>
            <a:ext cx="1679486" cy="1984099"/>
          </a:xfrm>
          <a:prstGeom prst="rect">
            <a:avLst/>
          </a:prstGeom>
        </p:spPr>
      </p:pic>
      <p:pic>
        <p:nvPicPr>
          <p:cNvPr id="24" name="Picture 23" descr="A close up of a logo&#10;&#10;Description automatically generated">
            <a:extLst>
              <a:ext uri="{FF2B5EF4-FFF2-40B4-BE49-F238E27FC236}">
                <a16:creationId xmlns:a16="http://schemas.microsoft.com/office/drawing/2014/main" id="{D1B8470D-6F66-0544-88F8-7555F1A81635}"/>
              </a:ext>
            </a:extLst>
          </p:cNvPr>
          <p:cNvPicPr>
            <a:picLocks noChangeAspect="1"/>
          </p:cNvPicPr>
          <p:nvPr/>
        </p:nvPicPr>
        <p:blipFill>
          <a:blip r:embed="rId4"/>
          <a:stretch>
            <a:fillRect/>
          </a:stretch>
        </p:blipFill>
        <p:spPr>
          <a:xfrm>
            <a:off x="520736" y="2095856"/>
            <a:ext cx="1679588" cy="1984219"/>
          </a:xfrm>
          <a:prstGeom prst="rect">
            <a:avLst/>
          </a:prstGeom>
        </p:spPr>
      </p:pic>
      <p:pic>
        <p:nvPicPr>
          <p:cNvPr id="26" name="Picture 25">
            <a:extLst>
              <a:ext uri="{FF2B5EF4-FFF2-40B4-BE49-F238E27FC236}">
                <a16:creationId xmlns:a16="http://schemas.microsoft.com/office/drawing/2014/main" id="{AE88C295-E74F-0E4A-86DC-B604E60ED937}"/>
              </a:ext>
            </a:extLst>
          </p:cNvPr>
          <p:cNvPicPr>
            <a:picLocks noChangeAspect="1"/>
          </p:cNvPicPr>
          <p:nvPr/>
        </p:nvPicPr>
        <p:blipFill>
          <a:blip r:embed="rId5"/>
          <a:stretch>
            <a:fillRect/>
          </a:stretch>
        </p:blipFill>
        <p:spPr>
          <a:xfrm>
            <a:off x="8097430" y="2104632"/>
            <a:ext cx="1679484" cy="1984096"/>
          </a:xfrm>
          <a:prstGeom prst="rect">
            <a:avLst/>
          </a:prstGeom>
        </p:spPr>
      </p:pic>
      <p:pic>
        <p:nvPicPr>
          <p:cNvPr id="52" name="Picture 51" descr="A picture containing clock&#10;&#10;Description automatically generated">
            <a:extLst>
              <a:ext uri="{FF2B5EF4-FFF2-40B4-BE49-F238E27FC236}">
                <a16:creationId xmlns:a16="http://schemas.microsoft.com/office/drawing/2014/main" id="{DD067D3A-80AB-A846-A4B7-AFA3B0A33AB1}"/>
              </a:ext>
            </a:extLst>
          </p:cNvPr>
          <p:cNvPicPr>
            <a:picLocks noChangeAspect="1"/>
          </p:cNvPicPr>
          <p:nvPr/>
        </p:nvPicPr>
        <p:blipFill>
          <a:blip r:embed="rId6"/>
          <a:stretch>
            <a:fillRect/>
          </a:stretch>
        </p:blipFill>
        <p:spPr>
          <a:xfrm>
            <a:off x="9991577" y="2105894"/>
            <a:ext cx="1679484" cy="1985011"/>
          </a:xfrm>
          <a:prstGeom prst="rect">
            <a:avLst/>
          </a:prstGeom>
        </p:spPr>
      </p:pic>
      <p:pic>
        <p:nvPicPr>
          <p:cNvPr id="54" name="Picture 53" descr="A close up of a logo&#10;&#10;Description automatically generated">
            <a:extLst>
              <a:ext uri="{FF2B5EF4-FFF2-40B4-BE49-F238E27FC236}">
                <a16:creationId xmlns:a16="http://schemas.microsoft.com/office/drawing/2014/main" id="{762F61B6-53E8-374B-BF5C-84A8B8CEEC5E}"/>
              </a:ext>
            </a:extLst>
          </p:cNvPr>
          <p:cNvPicPr>
            <a:picLocks noChangeAspect="1"/>
          </p:cNvPicPr>
          <p:nvPr/>
        </p:nvPicPr>
        <p:blipFill>
          <a:blip r:embed="rId7"/>
          <a:stretch>
            <a:fillRect/>
          </a:stretch>
        </p:blipFill>
        <p:spPr>
          <a:xfrm>
            <a:off x="6203283" y="2095856"/>
            <a:ext cx="1679484" cy="1984096"/>
          </a:xfrm>
          <a:prstGeom prst="rect">
            <a:avLst/>
          </a:prstGeom>
        </p:spPr>
      </p:pic>
      <p:pic>
        <p:nvPicPr>
          <p:cNvPr id="56" name="Picture 55" descr="A close up of a sign&#10;&#10;Description automatically generated">
            <a:extLst>
              <a:ext uri="{FF2B5EF4-FFF2-40B4-BE49-F238E27FC236}">
                <a16:creationId xmlns:a16="http://schemas.microsoft.com/office/drawing/2014/main" id="{4244A55E-D44C-B849-8933-5DA5BD381086}"/>
              </a:ext>
            </a:extLst>
          </p:cNvPr>
          <p:cNvPicPr>
            <a:picLocks noChangeAspect="1"/>
          </p:cNvPicPr>
          <p:nvPr/>
        </p:nvPicPr>
        <p:blipFill>
          <a:blip r:embed="rId8"/>
          <a:stretch>
            <a:fillRect/>
          </a:stretch>
        </p:blipFill>
        <p:spPr>
          <a:xfrm>
            <a:off x="4309136" y="2104631"/>
            <a:ext cx="1679484" cy="1985011"/>
          </a:xfrm>
          <a:prstGeom prst="rect">
            <a:avLst/>
          </a:prstGeom>
        </p:spPr>
      </p:pic>
    </p:spTree>
    <p:extLst>
      <p:ext uri="{BB962C8B-B14F-4D97-AF65-F5344CB8AC3E}">
        <p14:creationId xmlns:p14="http://schemas.microsoft.com/office/powerpoint/2010/main" val="2299039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lvl="0"/>
            <a:fld id="{B15A4BD5-B51F-9048-892F-7599ACE81F82}" type="slidenum">
              <a:rPr lang="en-US" noProof="0" smtClean="0"/>
              <a:pPr lvl="0"/>
              <a:t>29</a:t>
            </a:fld>
            <a:endParaRPr lang="en-US" noProof="0" dirty="0"/>
          </a:p>
        </p:txBody>
      </p:sp>
      <p:sp>
        <p:nvSpPr>
          <p:cNvPr id="5" name="Footer Placeholder 4"/>
          <p:cNvSpPr>
            <a:spLocks noGrp="1"/>
          </p:cNvSpPr>
          <p:nvPr>
            <p:ph type="ftr" sz="quarter" idx="3"/>
          </p:nvPr>
        </p:nvSpPr>
        <p:spPr/>
        <p:txBody>
          <a:bodyPr/>
          <a:lstStyle/>
          <a:p>
            <a:pPr lvl="0"/>
            <a:r>
              <a:rPr lang="en-US" noProof="0" dirty="0"/>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p:txBody>
          <a:bodyPr/>
          <a:lstStyle/>
          <a:p>
            <a:r>
              <a:rPr lang="en-US" dirty="0"/>
              <a:t>Some of the good </a:t>
            </a:r>
            <a:br>
              <a:rPr lang="en-US" dirty="0"/>
            </a:br>
            <a:r>
              <a:rPr lang="en-US" dirty="0"/>
              <a:t>people we support</a:t>
            </a:r>
          </a:p>
        </p:txBody>
      </p:sp>
      <p:pic>
        <p:nvPicPr>
          <p:cNvPr id="31" name="Picture 30">
            <a:extLst>
              <a:ext uri="{FF2B5EF4-FFF2-40B4-BE49-F238E27FC236}">
                <a16:creationId xmlns:a16="http://schemas.microsoft.com/office/drawing/2014/main" id="{2D385DA1-D665-3949-9478-41C1D6C6A1E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9337" y="2421323"/>
            <a:ext cx="1759900" cy="632871"/>
          </a:xfrm>
          <a:prstGeom prst="rect">
            <a:avLst/>
          </a:prstGeom>
        </p:spPr>
      </p:pic>
      <p:pic>
        <p:nvPicPr>
          <p:cNvPr id="39" name="Picture 38">
            <a:extLst>
              <a:ext uri="{FF2B5EF4-FFF2-40B4-BE49-F238E27FC236}">
                <a16:creationId xmlns:a16="http://schemas.microsoft.com/office/drawing/2014/main" id="{6993080D-C217-464B-A18A-A84001ECB3E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83084" y="2534830"/>
            <a:ext cx="2139020" cy="483850"/>
          </a:xfrm>
          <a:prstGeom prst="rect">
            <a:avLst/>
          </a:prstGeom>
        </p:spPr>
      </p:pic>
      <p:pic>
        <p:nvPicPr>
          <p:cNvPr id="8" name="Picture 7">
            <a:extLst>
              <a:ext uri="{FF2B5EF4-FFF2-40B4-BE49-F238E27FC236}">
                <a16:creationId xmlns:a16="http://schemas.microsoft.com/office/drawing/2014/main" id="{4F9ED5FC-5D2B-9E49-B57C-D9C40BCF2C5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79338" y="3538588"/>
            <a:ext cx="1759899" cy="801484"/>
          </a:xfrm>
          <a:prstGeom prst="rect">
            <a:avLst/>
          </a:prstGeom>
        </p:spPr>
      </p:pic>
      <p:pic>
        <p:nvPicPr>
          <p:cNvPr id="14" name="Picture 13">
            <a:extLst>
              <a:ext uri="{FF2B5EF4-FFF2-40B4-BE49-F238E27FC236}">
                <a16:creationId xmlns:a16="http://schemas.microsoft.com/office/drawing/2014/main" id="{9B62082E-40F4-884C-9F3C-D1333463382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312338" y="4886489"/>
            <a:ext cx="2043799" cy="622852"/>
          </a:xfrm>
          <a:prstGeom prst="rect">
            <a:avLst/>
          </a:prstGeom>
        </p:spPr>
      </p:pic>
      <p:pic>
        <p:nvPicPr>
          <p:cNvPr id="26" name="Picture 25">
            <a:extLst>
              <a:ext uri="{FF2B5EF4-FFF2-40B4-BE49-F238E27FC236}">
                <a16:creationId xmlns:a16="http://schemas.microsoft.com/office/drawing/2014/main" id="{B638E729-D887-FC44-A962-2AA3CBECE3F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8329" y="5119590"/>
            <a:ext cx="1701916" cy="453845"/>
          </a:xfrm>
          <a:prstGeom prst="rect">
            <a:avLst/>
          </a:prstGeom>
        </p:spPr>
      </p:pic>
      <p:pic>
        <p:nvPicPr>
          <p:cNvPr id="28" name="Picture 27">
            <a:extLst>
              <a:ext uri="{FF2B5EF4-FFF2-40B4-BE49-F238E27FC236}">
                <a16:creationId xmlns:a16="http://schemas.microsoft.com/office/drawing/2014/main" id="{F15D7EA9-2A60-0E47-899E-5F0CBC43590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62985" y="4760448"/>
            <a:ext cx="1045271" cy="812987"/>
          </a:xfrm>
          <a:prstGeom prst="rect">
            <a:avLst/>
          </a:prstGeom>
        </p:spPr>
      </p:pic>
      <p:pic>
        <p:nvPicPr>
          <p:cNvPr id="7" name="Picture 6">
            <a:extLst>
              <a:ext uri="{FF2B5EF4-FFF2-40B4-BE49-F238E27FC236}">
                <a16:creationId xmlns:a16="http://schemas.microsoft.com/office/drawing/2014/main" id="{A52931C0-3189-A84E-AF8C-BD1D1B5E002F}"/>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3" name="Group 12">
            <a:extLst>
              <a:ext uri="{FF2B5EF4-FFF2-40B4-BE49-F238E27FC236}">
                <a16:creationId xmlns:a16="http://schemas.microsoft.com/office/drawing/2014/main" id="{E60BFED9-C488-8B40-8899-A9D2CF2AD1DD}"/>
              </a:ext>
            </a:extLst>
          </p:cNvPr>
          <p:cNvGrpSpPr/>
          <p:nvPr/>
        </p:nvGrpSpPr>
        <p:grpSpPr>
          <a:xfrm>
            <a:off x="3088456" y="3724712"/>
            <a:ext cx="2572431" cy="430209"/>
            <a:chOff x="885437" y="497168"/>
            <a:chExt cx="3086488" cy="495209"/>
          </a:xfrm>
        </p:grpSpPr>
        <p:pic>
          <p:nvPicPr>
            <p:cNvPr id="10" name="Picture 9">
              <a:extLst>
                <a:ext uri="{FF2B5EF4-FFF2-40B4-BE49-F238E27FC236}">
                  <a16:creationId xmlns:a16="http://schemas.microsoft.com/office/drawing/2014/main" id="{76266B5B-3C12-E045-B1D0-0D8B34E6E2BB}"/>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2" name="Picture 11">
              <a:extLst>
                <a:ext uri="{FF2B5EF4-FFF2-40B4-BE49-F238E27FC236}">
                  <a16:creationId xmlns:a16="http://schemas.microsoft.com/office/drawing/2014/main" id="{3509CD52-47FF-A04C-9502-557103FE2F5E}"/>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sp>
        <p:nvSpPr>
          <p:cNvPr id="21" name="Rectangle 20">
            <a:extLst>
              <a:ext uri="{FF2B5EF4-FFF2-40B4-BE49-F238E27FC236}">
                <a16:creationId xmlns:a16="http://schemas.microsoft.com/office/drawing/2014/main" id="{83ABFB10-6F8D-D94D-A937-337F6D74CAA1}"/>
              </a:ext>
            </a:extLst>
          </p:cNvPr>
          <p:cNvSpPr/>
          <p:nvPr/>
        </p:nvSpPr>
        <p:spPr>
          <a:xfrm>
            <a:off x="5539409" y="119270"/>
            <a:ext cx="2398643" cy="6228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177C4E36-06C1-3941-82AE-EF382556449A}"/>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9112354" y="2623747"/>
            <a:ext cx="2371317" cy="349415"/>
          </a:xfrm>
          <a:prstGeom prst="rect">
            <a:avLst/>
          </a:prstGeom>
        </p:spPr>
      </p:pic>
      <p:pic>
        <p:nvPicPr>
          <p:cNvPr id="23" name="Picture 22">
            <a:extLst>
              <a:ext uri="{FF2B5EF4-FFF2-40B4-BE49-F238E27FC236}">
                <a16:creationId xmlns:a16="http://schemas.microsoft.com/office/drawing/2014/main" id="{024C468C-F9CC-0E45-ADFB-F08A7118B57E}"/>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8995711" y="5017441"/>
            <a:ext cx="2421722" cy="315104"/>
          </a:xfrm>
          <a:prstGeom prst="rect">
            <a:avLst/>
          </a:prstGeom>
        </p:spPr>
      </p:pic>
      <p:pic>
        <p:nvPicPr>
          <p:cNvPr id="24" name="Picture 23">
            <a:extLst>
              <a:ext uri="{FF2B5EF4-FFF2-40B4-BE49-F238E27FC236}">
                <a16:creationId xmlns:a16="http://schemas.microsoft.com/office/drawing/2014/main" id="{03A33844-CF94-3140-8F7B-A8ACFF5AFC20}"/>
              </a:ext>
            </a:extLst>
          </p:cNvPr>
          <p:cNvPicPr>
            <a:picLocks noChangeAspect="1"/>
          </p:cNvPicPr>
          <p:nvPr/>
        </p:nvPicPr>
        <p:blipFill rotWithShape="1">
          <a:blip r:embed="rId14"/>
          <a:srcRect l="11828" t="1478" r="11594"/>
          <a:stretch/>
        </p:blipFill>
        <p:spPr>
          <a:xfrm>
            <a:off x="6867543" y="3398015"/>
            <a:ext cx="933387" cy="1200868"/>
          </a:xfrm>
          <a:prstGeom prst="rect">
            <a:avLst/>
          </a:prstGeom>
        </p:spPr>
      </p:pic>
      <p:pic>
        <p:nvPicPr>
          <p:cNvPr id="11" name="Picture 10" descr="A picture containing sitting, laptop, dark, black&#10;&#10;Description automatically generated">
            <a:extLst>
              <a:ext uri="{FF2B5EF4-FFF2-40B4-BE49-F238E27FC236}">
                <a16:creationId xmlns:a16="http://schemas.microsoft.com/office/drawing/2014/main" id="{9F8B8CD9-FB77-F041-AC70-B3C86628BEF7}"/>
              </a:ext>
            </a:extLst>
          </p:cNvPr>
          <p:cNvPicPr>
            <a:picLocks noChangeAspect="1"/>
          </p:cNvPicPr>
          <p:nvPr/>
        </p:nvPicPr>
        <p:blipFill>
          <a:blip r:embed="rId15"/>
          <a:stretch>
            <a:fillRect/>
          </a:stretch>
        </p:blipFill>
        <p:spPr>
          <a:xfrm>
            <a:off x="9120734" y="3611451"/>
            <a:ext cx="2171674" cy="651502"/>
          </a:xfrm>
          <a:prstGeom prst="rect">
            <a:avLst/>
          </a:prstGeom>
        </p:spPr>
      </p:pic>
    </p:spTree>
    <p:extLst>
      <p:ext uri="{BB962C8B-B14F-4D97-AF65-F5344CB8AC3E}">
        <p14:creationId xmlns:p14="http://schemas.microsoft.com/office/powerpoint/2010/main" val="405931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NEW BIZ – SENT</a:t>
            </a:r>
          </a:p>
        </p:txBody>
      </p:sp>
    </p:spTree>
    <p:extLst>
      <p:ext uri="{BB962C8B-B14F-4D97-AF65-F5344CB8AC3E}">
        <p14:creationId xmlns:p14="http://schemas.microsoft.com/office/powerpoint/2010/main" val="1931451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30</a:t>
            </a:fld>
            <a:endParaRPr lang="en-US"/>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Repeatable process +</a:t>
            </a:r>
            <a:br>
              <a:rPr lang="en-US" dirty="0"/>
            </a:br>
            <a:r>
              <a:rPr lang="en-US" dirty="0"/>
              <a:t>Added value</a:t>
            </a:r>
          </a:p>
        </p:txBody>
      </p:sp>
      <p:sp>
        <p:nvSpPr>
          <p:cNvPr id="8" name="Right Bracket 7">
            <a:extLst>
              <a:ext uri="{FF2B5EF4-FFF2-40B4-BE49-F238E27FC236}">
                <a16:creationId xmlns:a16="http://schemas.microsoft.com/office/drawing/2014/main" id="{124887D0-2341-8241-82F3-269CD7B1267B}"/>
              </a:ext>
            </a:extLst>
          </p:cNvPr>
          <p:cNvSpPr/>
          <p:nvPr/>
        </p:nvSpPr>
        <p:spPr>
          <a:xfrm rot="5400000">
            <a:off x="5772112" y="736842"/>
            <a:ext cx="564266" cy="8761352"/>
          </a:xfrm>
          <a:prstGeom prst="rightBracket">
            <a:avLst>
              <a:gd name="adj" fmla="val 118725"/>
            </a:avLst>
          </a:prstGeom>
          <a:ln w="25400">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Rectangle 8">
            <a:extLst>
              <a:ext uri="{FF2B5EF4-FFF2-40B4-BE49-F238E27FC236}">
                <a16:creationId xmlns:a16="http://schemas.microsoft.com/office/drawing/2014/main" id="{C16D1999-D337-634C-ABC1-6B2AFC025786}"/>
              </a:ext>
            </a:extLst>
          </p:cNvPr>
          <p:cNvSpPr/>
          <p:nvPr/>
        </p:nvSpPr>
        <p:spPr>
          <a:xfrm>
            <a:off x="3696899" y="5506093"/>
            <a:ext cx="4798202" cy="564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4303F43-60D9-7F4C-970D-02D3AB66E293}"/>
              </a:ext>
            </a:extLst>
          </p:cNvPr>
          <p:cNvSpPr/>
          <p:nvPr/>
        </p:nvSpPr>
        <p:spPr>
          <a:xfrm>
            <a:off x="881687" y="2724371"/>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DATA</a:t>
            </a:r>
            <a:endParaRPr lang="en-US" sz="2400" dirty="0">
              <a:solidFill>
                <a:srgbClr val="23B27F"/>
              </a:solidFill>
              <a:latin typeface="League Gothic" pitchFamily="2" charset="77"/>
            </a:endParaRPr>
          </a:p>
        </p:txBody>
      </p:sp>
      <p:sp>
        <p:nvSpPr>
          <p:cNvPr id="11" name="Oval 10">
            <a:extLst>
              <a:ext uri="{FF2B5EF4-FFF2-40B4-BE49-F238E27FC236}">
                <a16:creationId xmlns:a16="http://schemas.microsoft.com/office/drawing/2014/main" id="{23F50E28-DA58-0D49-9455-CAE8D6C4D68B}"/>
              </a:ext>
            </a:extLst>
          </p:cNvPr>
          <p:cNvSpPr/>
          <p:nvPr/>
        </p:nvSpPr>
        <p:spPr>
          <a:xfrm>
            <a:off x="3056434" y="2724371"/>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TEMPLATE</a:t>
            </a:r>
            <a:endParaRPr lang="en-US" sz="2400" dirty="0">
              <a:solidFill>
                <a:srgbClr val="23B27F"/>
              </a:solidFill>
              <a:latin typeface="League Gothic" pitchFamily="2" charset="77"/>
            </a:endParaRPr>
          </a:p>
        </p:txBody>
      </p:sp>
      <p:sp>
        <p:nvSpPr>
          <p:cNvPr id="12" name="Oval 11">
            <a:extLst>
              <a:ext uri="{FF2B5EF4-FFF2-40B4-BE49-F238E27FC236}">
                <a16:creationId xmlns:a16="http://schemas.microsoft.com/office/drawing/2014/main" id="{02B5F8DA-35FB-A642-B028-60DA54AEE577}"/>
              </a:ext>
            </a:extLst>
          </p:cNvPr>
          <p:cNvSpPr/>
          <p:nvPr/>
        </p:nvSpPr>
        <p:spPr>
          <a:xfrm>
            <a:off x="5231181" y="2724371"/>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LISTS</a:t>
            </a:r>
            <a:endParaRPr lang="en-US" sz="2400" dirty="0">
              <a:solidFill>
                <a:srgbClr val="23B27F"/>
              </a:solidFill>
              <a:latin typeface="League Gothic" pitchFamily="2" charset="77"/>
            </a:endParaRPr>
          </a:p>
        </p:txBody>
      </p:sp>
      <p:sp>
        <p:nvSpPr>
          <p:cNvPr id="13" name="Oval 12">
            <a:extLst>
              <a:ext uri="{FF2B5EF4-FFF2-40B4-BE49-F238E27FC236}">
                <a16:creationId xmlns:a16="http://schemas.microsoft.com/office/drawing/2014/main" id="{8F69E6DC-CEB2-A44E-9CF1-C563B3939677}"/>
              </a:ext>
            </a:extLst>
          </p:cNvPr>
          <p:cNvSpPr/>
          <p:nvPr/>
        </p:nvSpPr>
        <p:spPr>
          <a:xfrm>
            <a:off x="7405928" y="2720618"/>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INTERVIEWS</a:t>
            </a:r>
          </a:p>
        </p:txBody>
      </p:sp>
      <p:sp>
        <p:nvSpPr>
          <p:cNvPr id="14" name="Oval 13">
            <a:extLst>
              <a:ext uri="{FF2B5EF4-FFF2-40B4-BE49-F238E27FC236}">
                <a16:creationId xmlns:a16="http://schemas.microsoft.com/office/drawing/2014/main" id="{893DEF5A-26C9-D941-8F59-7523BF797FD6}"/>
              </a:ext>
            </a:extLst>
          </p:cNvPr>
          <p:cNvSpPr/>
          <p:nvPr/>
        </p:nvSpPr>
        <p:spPr>
          <a:xfrm>
            <a:off x="9580674" y="2728245"/>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COVERAGE</a:t>
            </a:r>
            <a:endParaRPr lang="en-US" sz="2400" dirty="0">
              <a:solidFill>
                <a:srgbClr val="23B27F"/>
              </a:solidFill>
              <a:latin typeface="League Gothic" pitchFamily="2" charset="77"/>
            </a:endParaRPr>
          </a:p>
        </p:txBody>
      </p:sp>
      <p:sp>
        <p:nvSpPr>
          <p:cNvPr id="19" name="Rectangle 18">
            <a:extLst>
              <a:ext uri="{FF2B5EF4-FFF2-40B4-BE49-F238E27FC236}">
                <a16:creationId xmlns:a16="http://schemas.microsoft.com/office/drawing/2014/main" id="{C490EA2E-92DE-D14F-B26B-19190A05CBE6}"/>
              </a:ext>
            </a:extLst>
          </p:cNvPr>
          <p:cNvSpPr/>
          <p:nvPr/>
        </p:nvSpPr>
        <p:spPr>
          <a:xfrm>
            <a:off x="3696900" y="5145592"/>
            <a:ext cx="4798201" cy="508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League Gothic" pitchFamily="2" charset="77"/>
              </a:rPr>
              <a:t>APPROVE, PITCH, MEASURE, OPTIMIZE, REPEAT </a:t>
            </a:r>
          </a:p>
        </p:txBody>
      </p:sp>
      <p:sp>
        <p:nvSpPr>
          <p:cNvPr id="20" name="Right Arrow 19">
            <a:extLst>
              <a:ext uri="{FF2B5EF4-FFF2-40B4-BE49-F238E27FC236}">
                <a16:creationId xmlns:a16="http://schemas.microsoft.com/office/drawing/2014/main" id="{87B4EEBC-1B89-BE42-9F1B-FD1DA233ED0A}"/>
              </a:ext>
            </a:extLst>
          </p:cNvPr>
          <p:cNvSpPr/>
          <p:nvPr/>
        </p:nvSpPr>
        <p:spPr>
          <a:xfrm>
            <a:off x="2658655" y="3478286"/>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DAF7AF56-2A7C-8E4B-A546-5E6A6847B89C}"/>
              </a:ext>
            </a:extLst>
          </p:cNvPr>
          <p:cNvSpPr/>
          <p:nvPr/>
        </p:nvSpPr>
        <p:spPr>
          <a:xfrm>
            <a:off x="4839148" y="3478286"/>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1C582136-E10F-FF44-995E-D2E276A4AF04}"/>
              </a:ext>
            </a:extLst>
          </p:cNvPr>
          <p:cNvSpPr/>
          <p:nvPr/>
        </p:nvSpPr>
        <p:spPr>
          <a:xfrm>
            <a:off x="7011365" y="3478286"/>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5113C967-87D7-894E-A9C0-933944E1E81A}"/>
              </a:ext>
            </a:extLst>
          </p:cNvPr>
          <p:cNvSpPr/>
          <p:nvPr/>
        </p:nvSpPr>
        <p:spPr>
          <a:xfrm>
            <a:off x="9187720" y="3478286"/>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5AEF62D-6F7D-AD40-B94B-224389C912E6}"/>
              </a:ext>
            </a:extLst>
          </p:cNvPr>
          <p:cNvSpPr/>
          <p:nvPr/>
        </p:nvSpPr>
        <p:spPr>
          <a:xfrm>
            <a:off x="5232026" y="106326"/>
            <a:ext cx="2551970" cy="294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2002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9DE9C5-DC07-4347-9F12-D6BF9E0D3A81}"/>
              </a:ext>
            </a:extLst>
          </p:cNvPr>
          <p:cNvSpPr>
            <a:spLocks noGrp="1"/>
          </p:cNvSpPr>
          <p:nvPr>
            <p:ph type="title"/>
          </p:nvPr>
        </p:nvSpPr>
        <p:spPr/>
        <p:txBody>
          <a:bodyPr/>
          <a:lstStyle/>
          <a:p>
            <a:r>
              <a:rPr lang="en-US" sz="6000" dirty="0"/>
              <a:t>We’re in the Business</a:t>
            </a:r>
            <a:br>
              <a:rPr lang="en-US" sz="6000" dirty="0"/>
            </a:br>
            <a:r>
              <a:rPr lang="en-US" sz="6000" dirty="0"/>
              <a:t>of Value Creation.</a:t>
            </a:r>
          </a:p>
        </p:txBody>
      </p:sp>
      <p:sp>
        <p:nvSpPr>
          <p:cNvPr id="4" name="Content Placeholder 3">
            <a:extLst>
              <a:ext uri="{FF2B5EF4-FFF2-40B4-BE49-F238E27FC236}">
                <a16:creationId xmlns:a16="http://schemas.microsoft.com/office/drawing/2014/main" id="{97300034-BCF3-544E-8466-7AB48D424A6B}"/>
              </a:ext>
            </a:extLst>
          </p:cNvPr>
          <p:cNvSpPr>
            <a:spLocks noGrp="1"/>
          </p:cNvSpPr>
          <p:nvPr>
            <p:ph idx="11"/>
          </p:nvPr>
        </p:nvSpPr>
        <p:spPr/>
        <p:txBody>
          <a:bodyPr/>
          <a:lstStyle/>
          <a:p>
            <a:r>
              <a:rPr lang="en-US" dirty="0"/>
              <a:t>Our PRICING</a:t>
            </a:r>
          </a:p>
        </p:txBody>
      </p:sp>
      <p:cxnSp>
        <p:nvCxnSpPr>
          <p:cNvPr id="5" name="Straight Connector 4">
            <a:extLst>
              <a:ext uri="{FF2B5EF4-FFF2-40B4-BE49-F238E27FC236}">
                <a16:creationId xmlns:a16="http://schemas.microsoft.com/office/drawing/2014/main" id="{A4EE6CED-6DA4-E746-8256-0F2674B562A8}"/>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012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2">
            <a:alphaModFix amt="50000"/>
          </a:blip>
          <a:srcRect/>
          <a:stretch/>
        </p:blipFill>
        <p:spPr>
          <a:xfrm>
            <a:off x="0" y="-58704"/>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5"/>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2174888"/>
            <a:ext cx="8868508" cy="1615945"/>
          </a:xfrm>
          <a:prstGeom prst="rect">
            <a:avLst/>
          </a:prstGeom>
        </p:spPr>
        <p:txBody>
          <a:bodyPr vert="horz" lIns="0" tIns="0" rIns="0" bIns="0" rtlCol="0" anchor="ctr"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8000" dirty="0"/>
              <a:t>Good work with good people makes for a good life.</a:t>
            </a:r>
          </a:p>
        </p:txBody>
      </p:sp>
    </p:spTree>
    <p:extLst>
      <p:ext uri="{BB962C8B-B14F-4D97-AF65-F5344CB8AC3E}">
        <p14:creationId xmlns:p14="http://schemas.microsoft.com/office/powerpoint/2010/main" val="3916428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2881080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fish&#10;&#10;Description automatically generated">
            <a:extLst>
              <a:ext uri="{FF2B5EF4-FFF2-40B4-BE49-F238E27FC236}">
                <a16:creationId xmlns:a16="http://schemas.microsoft.com/office/drawing/2014/main" id="{4FD8CEB4-9824-F64C-980C-091D5B236486}"/>
              </a:ext>
            </a:extLst>
          </p:cNvPr>
          <p:cNvPicPr>
            <a:picLocks noChangeAspect="1"/>
          </p:cNvPicPr>
          <p:nvPr/>
        </p:nvPicPr>
        <p:blipFill rotWithShape="1">
          <a:blip r:embed="rId2"/>
          <a:srcRect l="10326" t="10735" r="10326"/>
          <a:stretch/>
        </p:blipFill>
        <p:spPr>
          <a:xfrm>
            <a:off x="0" y="0"/>
            <a:ext cx="12191999" cy="6858000"/>
          </a:xfrm>
          <a:prstGeom prst="rect">
            <a:avLst/>
          </a:prstGeom>
        </p:spPr>
      </p:pic>
      <p:sp>
        <p:nvSpPr>
          <p:cNvPr id="4" name="Text Placeholder 3">
            <a:extLst>
              <a:ext uri="{FF2B5EF4-FFF2-40B4-BE49-F238E27FC236}">
                <a16:creationId xmlns:a16="http://schemas.microsoft.com/office/drawing/2014/main" id="{966FB6A1-8B66-1641-9511-3A39208DC104}"/>
              </a:ext>
            </a:extLst>
          </p:cNvPr>
          <p:cNvSpPr>
            <a:spLocks noGrp="1"/>
          </p:cNvSpPr>
          <p:nvPr>
            <p:ph type="body" idx="1"/>
          </p:nvPr>
        </p:nvSpPr>
        <p:spPr>
          <a:xfrm>
            <a:off x="1900237" y="2687864"/>
            <a:ext cx="8391524" cy="1796602"/>
          </a:xfrm>
        </p:spPr>
        <p:txBody>
          <a:bodyPr/>
          <a:lstStyle/>
          <a:p>
            <a:r>
              <a:rPr lang="en-US" sz="8000" dirty="0"/>
              <a:t>INK MOVes BRANDS BEYOND BUSINESS AS USUAL.</a:t>
            </a:r>
          </a:p>
        </p:txBody>
      </p:sp>
    </p:spTree>
    <p:extLst>
      <p:ext uri="{BB962C8B-B14F-4D97-AF65-F5344CB8AC3E}">
        <p14:creationId xmlns:p14="http://schemas.microsoft.com/office/powerpoint/2010/main" val="740330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a:xfrm>
            <a:off x="533401" y="3642852"/>
            <a:ext cx="3355848" cy="1391493"/>
          </a:xfrm>
        </p:spPr>
        <p:txBody>
          <a:bodyPr/>
          <a:lstStyle/>
          <a:p>
            <a:r>
              <a:rPr lang="en-US" sz="1600" dirty="0"/>
              <a:t>We match powerful analytics with an approach that embraces empathy and curiosity to connect your brand with the people it serves. Understanding your customers through data and discussion uncovers the biggest opportunities for marketing communications. We bring your story to life in a way that resonates, educates, and incites action. </a:t>
            </a:r>
          </a:p>
          <a:p>
            <a:endParaRPr lang="en-US" sz="1200" dirty="0"/>
          </a:p>
        </p:txBody>
      </p:sp>
      <p:sp>
        <p:nvSpPr>
          <p:cNvPr id="4" name="Title 3">
            <a:extLst>
              <a:ext uri="{FF2B5EF4-FFF2-40B4-BE49-F238E27FC236}">
                <a16:creationId xmlns:a16="http://schemas.microsoft.com/office/drawing/2014/main" id="{CBC362B1-4687-2646-8FAE-5BB1EC4222BE}"/>
              </a:ext>
            </a:extLst>
          </p:cNvPr>
          <p:cNvSpPr>
            <a:spLocks noGrp="1"/>
          </p:cNvSpPr>
          <p:nvPr>
            <p:ph type="title"/>
          </p:nvPr>
        </p:nvSpPr>
        <p:spPr>
          <a:xfrm>
            <a:off x="533401" y="1338489"/>
            <a:ext cx="2621279" cy="2120750"/>
          </a:xfrm>
        </p:spPr>
        <p:txBody>
          <a:bodyPr/>
          <a:lstStyle/>
          <a:p>
            <a:pPr>
              <a:lnSpc>
                <a:spcPct val="90000"/>
              </a:lnSpc>
            </a:pPr>
            <a:r>
              <a:rPr lang="en-US" sz="3200" dirty="0"/>
              <a:t>Transform your </a:t>
            </a:r>
            <a:br>
              <a:rPr lang="en-US" sz="3200" dirty="0"/>
            </a:br>
            <a:r>
              <a:rPr lang="en-US" sz="3200" dirty="0"/>
              <a:t>b2b marketing</a:t>
            </a:r>
            <a:br>
              <a:rPr lang="en-US" sz="3200" dirty="0"/>
            </a:br>
            <a:r>
              <a:rPr lang="en-US" sz="3200" dirty="0"/>
              <a:t>with a human-to-human mindset</a:t>
            </a:r>
          </a:p>
        </p:txBody>
      </p:sp>
      <p:sp>
        <p:nvSpPr>
          <p:cNvPr id="5" name="Content Placeholder 4">
            <a:extLst>
              <a:ext uri="{FF2B5EF4-FFF2-40B4-BE49-F238E27FC236}">
                <a16:creationId xmlns:a16="http://schemas.microsoft.com/office/drawing/2014/main" id="{F5870566-1D6F-374A-BF91-BD0995E7EDA7}"/>
              </a:ext>
            </a:extLst>
          </p:cNvPr>
          <p:cNvSpPr>
            <a:spLocks noGrp="1"/>
          </p:cNvSpPr>
          <p:nvPr>
            <p:ph idx="11"/>
          </p:nvPr>
        </p:nvSpPr>
        <p:spPr>
          <a:xfrm>
            <a:off x="533400" y="861367"/>
            <a:ext cx="2621279" cy="240496"/>
          </a:xfrm>
        </p:spPr>
        <p:txBody>
          <a:bodyPr/>
          <a:lstStyle/>
          <a:p>
            <a:r>
              <a:rPr lang="en-US" dirty="0">
                <a:solidFill>
                  <a:schemeClr val="accent4"/>
                </a:solidFill>
              </a:rPr>
              <a:t>Our approach</a:t>
            </a:r>
          </a:p>
        </p:txBody>
      </p:sp>
      <p:sp>
        <p:nvSpPr>
          <p:cNvPr id="6" name="Freeform 5">
            <a:extLst>
              <a:ext uri="{FF2B5EF4-FFF2-40B4-BE49-F238E27FC236}">
                <a16:creationId xmlns:a16="http://schemas.microsoft.com/office/drawing/2014/main" id="{3460CA4A-F642-AD49-BB80-7A724BC28E67}"/>
              </a:ext>
            </a:extLst>
          </p:cNvPr>
          <p:cNvSpPr/>
          <p:nvPr/>
        </p:nvSpPr>
        <p:spPr>
          <a:xfrm>
            <a:off x="824248" y="3365288"/>
            <a:ext cx="4584879" cy="84088"/>
          </a:xfrm>
          <a:custGeom>
            <a:avLst/>
            <a:gdLst>
              <a:gd name="connsiteX0" fmla="*/ 0 w 4584879"/>
              <a:gd name="connsiteY0" fmla="*/ 25758 h 84088"/>
              <a:gd name="connsiteX1" fmla="*/ 875763 w 4584879"/>
              <a:gd name="connsiteY1" fmla="*/ 25758 h 84088"/>
              <a:gd name="connsiteX2" fmla="*/ 1262129 w 4584879"/>
              <a:gd name="connsiteY2" fmla="*/ 0 h 84088"/>
              <a:gd name="connsiteX3" fmla="*/ 2588653 w 4584879"/>
              <a:gd name="connsiteY3" fmla="*/ 25758 h 84088"/>
              <a:gd name="connsiteX4" fmla="*/ 2859110 w 4584879"/>
              <a:gd name="connsiteY4" fmla="*/ 38637 h 84088"/>
              <a:gd name="connsiteX5" fmla="*/ 3928056 w 4584879"/>
              <a:gd name="connsiteY5" fmla="*/ 51516 h 84088"/>
              <a:gd name="connsiteX6" fmla="*/ 4481848 w 4584879"/>
              <a:gd name="connsiteY6" fmla="*/ 51516 h 84088"/>
              <a:gd name="connsiteX7" fmla="*/ 4584879 w 4584879"/>
              <a:gd name="connsiteY7" fmla="*/ 51516 h 8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879" h="84088">
                <a:moveTo>
                  <a:pt x="0" y="25758"/>
                </a:moveTo>
                <a:cubicBezTo>
                  <a:pt x="344235" y="74935"/>
                  <a:pt x="104582" y="45532"/>
                  <a:pt x="875763" y="25758"/>
                </a:cubicBezTo>
                <a:cubicBezTo>
                  <a:pt x="972758" y="23271"/>
                  <a:pt x="1157961" y="8013"/>
                  <a:pt x="1262129" y="0"/>
                </a:cubicBezTo>
                <a:cubicBezTo>
                  <a:pt x="2112768" y="31505"/>
                  <a:pt x="996407" y="-7072"/>
                  <a:pt x="2588653" y="25758"/>
                </a:cubicBezTo>
                <a:cubicBezTo>
                  <a:pt x="2678888" y="27619"/>
                  <a:pt x="2768872" y="36902"/>
                  <a:pt x="2859110" y="38637"/>
                </a:cubicBezTo>
                <a:lnTo>
                  <a:pt x="3928056" y="51516"/>
                </a:lnTo>
                <a:cubicBezTo>
                  <a:pt x="4130142" y="118878"/>
                  <a:pt x="3946901" y="62661"/>
                  <a:pt x="4481848" y="51516"/>
                </a:cubicBezTo>
                <a:cubicBezTo>
                  <a:pt x="4516184" y="50801"/>
                  <a:pt x="4550535" y="51516"/>
                  <a:pt x="4584879" y="51516"/>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
            <a:extLst>
              <a:ext uri="{FF2B5EF4-FFF2-40B4-BE49-F238E27FC236}">
                <a16:creationId xmlns:a16="http://schemas.microsoft.com/office/drawing/2014/main" id="{A3CDE311-FACB-E648-B760-86579A001042}"/>
              </a:ext>
            </a:extLst>
          </p:cNvPr>
          <p:cNvSpPr txBox="1">
            <a:spLocks/>
          </p:cNvSpPr>
          <p:nvPr/>
        </p:nvSpPr>
        <p:spPr>
          <a:xfrm>
            <a:off x="4388962" y="3642852"/>
            <a:ext cx="3355848" cy="1391493"/>
          </a:xfrm>
          <a:prstGeom prst="rect">
            <a:avLst/>
          </a:prstGeom>
        </p:spPr>
        <p:txBody>
          <a:bodyPr vert="horz" lIns="0" tIns="0" rIns="0" bIns="0" rtlCol="0" anchor="t" anchorCtr="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457200" indent="0" algn="l" defTabSz="914400" rtl="0" eaLnBrk="1" latinLnBrk="0" hangingPunct="1">
              <a:lnSpc>
                <a:spcPct val="112000"/>
              </a:lnSpc>
              <a:spcBef>
                <a:spcPts val="1600"/>
              </a:spcBef>
              <a:spcAft>
                <a:spcPts val="0"/>
              </a:spcAft>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12000"/>
              </a:lnSpc>
              <a:spcBef>
                <a:spcPts val="1600"/>
              </a:spcBef>
              <a:spcAft>
                <a:spcPts val="0"/>
              </a:spcAft>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dirty="0"/>
              <a:t>By using timely data to inform and evaluate every aspect of our work, we’re able to test concepts, pivot when needed, and de-risk the pursuit of uncharted territory. We bring together left and right brain thinkers to create campaigns that are inspired by fresh ideas, backed by data and insights, and built on proven success.</a:t>
            </a:r>
          </a:p>
        </p:txBody>
      </p:sp>
      <p:sp>
        <p:nvSpPr>
          <p:cNvPr id="10" name="Title 3">
            <a:extLst>
              <a:ext uri="{FF2B5EF4-FFF2-40B4-BE49-F238E27FC236}">
                <a16:creationId xmlns:a16="http://schemas.microsoft.com/office/drawing/2014/main" id="{A6A41DE2-8A8E-7A4D-972F-F2673FF02EC0}"/>
              </a:ext>
            </a:extLst>
          </p:cNvPr>
          <p:cNvSpPr txBox="1">
            <a:spLocks/>
          </p:cNvSpPr>
          <p:nvPr/>
        </p:nvSpPr>
        <p:spPr>
          <a:xfrm>
            <a:off x="4388964" y="1338489"/>
            <a:ext cx="3009071" cy="212075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nSpc>
                <a:spcPct val="90000"/>
              </a:lnSpc>
            </a:pPr>
            <a:r>
              <a:rPr lang="en-US" sz="3200" dirty="0"/>
              <a:t>We power creative intuition with data-driven insights to help you reach what’s next</a:t>
            </a:r>
          </a:p>
        </p:txBody>
      </p:sp>
      <p:sp>
        <p:nvSpPr>
          <p:cNvPr id="11" name="Content Placeholder 4">
            <a:extLst>
              <a:ext uri="{FF2B5EF4-FFF2-40B4-BE49-F238E27FC236}">
                <a16:creationId xmlns:a16="http://schemas.microsoft.com/office/drawing/2014/main" id="{D9ED70A0-22A3-8541-8A67-F5AC23B7B09B}"/>
              </a:ext>
            </a:extLst>
          </p:cNvPr>
          <p:cNvSpPr txBox="1">
            <a:spLocks/>
          </p:cNvSpPr>
          <p:nvPr/>
        </p:nvSpPr>
        <p:spPr>
          <a:xfrm>
            <a:off x="4388963" y="861367"/>
            <a:ext cx="3352801" cy="24049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400" b="1" i="0" kern="1200" cap="all" spc="70" baseline="0">
                <a:solidFill>
                  <a:schemeClr val="accent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4"/>
                </a:solidFill>
              </a:rPr>
              <a:t>Our Work</a:t>
            </a:r>
          </a:p>
        </p:txBody>
      </p:sp>
      <p:sp>
        <p:nvSpPr>
          <p:cNvPr id="14" name="Text Placeholder 1">
            <a:extLst>
              <a:ext uri="{FF2B5EF4-FFF2-40B4-BE49-F238E27FC236}">
                <a16:creationId xmlns:a16="http://schemas.microsoft.com/office/drawing/2014/main" id="{F86063D0-E389-8349-9246-8AC91B25AADA}"/>
              </a:ext>
            </a:extLst>
          </p:cNvPr>
          <p:cNvSpPr txBox="1">
            <a:spLocks/>
          </p:cNvSpPr>
          <p:nvPr/>
        </p:nvSpPr>
        <p:spPr>
          <a:xfrm>
            <a:off x="8305799" y="3642852"/>
            <a:ext cx="3511014" cy="1391493"/>
          </a:xfrm>
          <a:prstGeom prst="rect">
            <a:avLst/>
          </a:prstGeom>
        </p:spPr>
        <p:txBody>
          <a:bodyPr vert="horz" lIns="0" tIns="0" rIns="0" bIns="0" rtlCol="0" anchor="t" anchorCtr="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457200" indent="0" algn="l" defTabSz="914400" rtl="0" eaLnBrk="1" latinLnBrk="0" hangingPunct="1">
              <a:lnSpc>
                <a:spcPct val="112000"/>
              </a:lnSpc>
              <a:spcBef>
                <a:spcPts val="1600"/>
              </a:spcBef>
              <a:spcAft>
                <a:spcPts val="0"/>
              </a:spcAft>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12000"/>
              </a:lnSpc>
              <a:spcBef>
                <a:spcPts val="1600"/>
              </a:spcBef>
              <a:spcAft>
                <a:spcPts val="0"/>
              </a:spcAft>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dirty="0"/>
              <a:t>Whether it’s a shift in business priorities, customer behavior, or the market, success depends on our ability to evolve quickly enough to be effective. We run planning and execution in parallel, guiding you through the changes that impact your business. </a:t>
            </a:r>
            <a:br>
              <a:rPr lang="en-US" sz="1600" dirty="0"/>
            </a:br>
            <a:r>
              <a:rPr lang="en-US" sz="1600" dirty="0"/>
              <a:t>With a marketing program that’s responsive, we can seek out emerging opportunities while building an enduring brand.</a:t>
            </a:r>
          </a:p>
        </p:txBody>
      </p:sp>
      <p:sp>
        <p:nvSpPr>
          <p:cNvPr id="15" name="Title 3">
            <a:extLst>
              <a:ext uri="{FF2B5EF4-FFF2-40B4-BE49-F238E27FC236}">
                <a16:creationId xmlns:a16="http://schemas.microsoft.com/office/drawing/2014/main" id="{CBF1522A-E7AA-C743-89FA-80D57AF3B549}"/>
              </a:ext>
            </a:extLst>
          </p:cNvPr>
          <p:cNvSpPr txBox="1">
            <a:spLocks/>
          </p:cNvSpPr>
          <p:nvPr/>
        </p:nvSpPr>
        <p:spPr>
          <a:xfrm>
            <a:off x="8305799" y="1338489"/>
            <a:ext cx="2902924" cy="212075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nSpc>
                <a:spcPct val="90000"/>
              </a:lnSpc>
            </a:pPr>
            <a:r>
              <a:rPr lang="en-US" sz="3200" dirty="0"/>
              <a:t>When change is </a:t>
            </a:r>
            <a:br>
              <a:rPr lang="en-US" sz="3200" dirty="0"/>
            </a:br>
            <a:r>
              <a:rPr lang="en-US" sz="3200" dirty="0"/>
              <a:t>the only constant, </a:t>
            </a:r>
            <a:br>
              <a:rPr lang="en-US" sz="3200" dirty="0"/>
            </a:br>
            <a:r>
              <a:rPr lang="en-US" sz="3200" dirty="0"/>
              <a:t>you need a partner </a:t>
            </a:r>
            <a:br>
              <a:rPr lang="en-US" sz="3200" dirty="0"/>
            </a:br>
            <a:r>
              <a:rPr lang="en-US" sz="3200" dirty="0"/>
              <a:t>who leads in real time</a:t>
            </a:r>
          </a:p>
        </p:txBody>
      </p:sp>
      <p:sp>
        <p:nvSpPr>
          <p:cNvPr id="16" name="Content Placeholder 4">
            <a:extLst>
              <a:ext uri="{FF2B5EF4-FFF2-40B4-BE49-F238E27FC236}">
                <a16:creationId xmlns:a16="http://schemas.microsoft.com/office/drawing/2014/main" id="{26193E43-5B5C-0A46-AB7B-390E65850549}"/>
              </a:ext>
            </a:extLst>
          </p:cNvPr>
          <p:cNvSpPr txBox="1">
            <a:spLocks/>
          </p:cNvSpPr>
          <p:nvPr/>
        </p:nvSpPr>
        <p:spPr>
          <a:xfrm>
            <a:off x="8305798" y="861367"/>
            <a:ext cx="3352801" cy="24049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400" b="1" i="0" kern="1200" cap="all" spc="70" baseline="0">
                <a:solidFill>
                  <a:schemeClr val="accent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4"/>
                </a:solidFill>
              </a:rPr>
              <a:t>Our Partnership</a:t>
            </a:r>
          </a:p>
        </p:txBody>
      </p:sp>
      <p:cxnSp>
        <p:nvCxnSpPr>
          <p:cNvPr id="18" name="Straight Connector 17">
            <a:extLst>
              <a:ext uri="{FF2B5EF4-FFF2-40B4-BE49-F238E27FC236}">
                <a16:creationId xmlns:a16="http://schemas.microsoft.com/office/drawing/2014/main" id="{BEA1DBC5-A9C6-D04A-94DD-204CED5F9E00}"/>
              </a:ext>
            </a:extLst>
          </p:cNvPr>
          <p:cNvCxnSpPr>
            <a:cxnSpLocks/>
          </p:cNvCxnSpPr>
          <p:nvPr/>
        </p:nvCxnSpPr>
        <p:spPr>
          <a:xfrm>
            <a:off x="53340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90D433-64C1-CE4D-9AFD-90E8340E6F06}"/>
              </a:ext>
            </a:extLst>
          </p:cNvPr>
          <p:cNvCxnSpPr>
            <a:cxnSpLocks/>
          </p:cNvCxnSpPr>
          <p:nvPr/>
        </p:nvCxnSpPr>
        <p:spPr>
          <a:xfrm>
            <a:off x="440436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9DEB942-4BD3-254E-8586-BEDCB4F4DF35}"/>
              </a:ext>
            </a:extLst>
          </p:cNvPr>
          <p:cNvCxnSpPr>
            <a:cxnSpLocks/>
          </p:cNvCxnSpPr>
          <p:nvPr/>
        </p:nvCxnSpPr>
        <p:spPr>
          <a:xfrm>
            <a:off x="829818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417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D652F7-55EB-F74A-9929-B29DFDA494A2}"/>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6</a:t>
            </a:fld>
            <a:endParaRPr lang="en-US"/>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a:t>INK-CO.COM  |</a:t>
            </a:r>
          </a:p>
        </p:txBody>
      </p:sp>
      <p:sp>
        <p:nvSpPr>
          <p:cNvPr id="2" name="Title 1">
            <a:extLst>
              <a:ext uri="{FF2B5EF4-FFF2-40B4-BE49-F238E27FC236}">
                <a16:creationId xmlns:a16="http://schemas.microsoft.com/office/drawing/2014/main" id="{C62A7F60-A5E4-E74D-9CC7-8FDA0CA328BB}"/>
              </a:ext>
            </a:extLst>
          </p:cNvPr>
          <p:cNvSpPr>
            <a:spLocks noGrp="1"/>
          </p:cNvSpPr>
          <p:nvPr>
            <p:ph type="title"/>
          </p:nvPr>
        </p:nvSpPr>
        <p:spPr>
          <a:xfrm>
            <a:off x="518617" y="365126"/>
            <a:ext cx="11191164" cy="849525"/>
          </a:xfrm>
        </p:spPr>
        <p:txBody>
          <a:bodyPr anchor="ctr"/>
          <a:lstStyle/>
          <a:p>
            <a:r>
              <a:rPr lang="en-US" dirty="0"/>
              <a:t>Ink</a:t>
            </a:r>
            <a:br>
              <a:rPr lang="en-US" dirty="0"/>
            </a:br>
            <a:r>
              <a:rPr lang="en-US" dirty="0"/>
              <a:t>leadership</a:t>
            </a:r>
          </a:p>
        </p:txBody>
      </p:sp>
      <p:sp>
        <p:nvSpPr>
          <p:cNvPr id="8" name="TextBox 7">
            <a:extLst>
              <a:ext uri="{FF2B5EF4-FFF2-40B4-BE49-F238E27FC236}">
                <a16:creationId xmlns:a16="http://schemas.microsoft.com/office/drawing/2014/main" id="{4809CAA6-1708-3043-83ED-A7E16E6B3ADC}"/>
              </a:ext>
            </a:extLst>
          </p:cNvPr>
          <p:cNvSpPr txBox="1"/>
          <p:nvPr/>
        </p:nvSpPr>
        <p:spPr>
          <a:xfrm>
            <a:off x="5196114" y="7561943"/>
            <a:ext cx="184731" cy="369332"/>
          </a:xfrm>
          <a:prstGeom prst="rect">
            <a:avLst/>
          </a:prstGeom>
          <a:noFill/>
        </p:spPr>
        <p:txBody>
          <a:bodyPr wrap="none" rtlCol="0">
            <a:spAutoFit/>
          </a:bodyPr>
          <a:lstStyle/>
          <a:p>
            <a:endParaRPr lang="en-US" dirty="0"/>
          </a:p>
        </p:txBody>
      </p:sp>
      <p:grpSp>
        <p:nvGrpSpPr>
          <p:cNvPr id="26" name="Group 25">
            <a:extLst>
              <a:ext uri="{FF2B5EF4-FFF2-40B4-BE49-F238E27FC236}">
                <a16:creationId xmlns:a16="http://schemas.microsoft.com/office/drawing/2014/main" id="{00628270-D837-F443-95C2-39309F60163E}"/>
              </a:ext>
            </a:extLst>
          </p:cNvPr>
          <p:cNvGrpSpPr/>
          <p:nvPr/>
        </p:nvGrpSpPr>
        <p:grpSpPr>
          <a:xfrm>
            <a:off x="8036778" y="1415255"/>
            <a:ext cx="2168370" cy="4581011"/>
            <a:chOff x="8446045" y="1415255"/>
            <a:chExt cx="2168370" cy="4581011"/>
          </a:xfrm>
        </p:grpSpPr>
        <p:sp>
          <p:nvSpPr>
            <p:cNvPr id="31" name="Title 2">
              <a:extLst>
                <a:ext uri="{FF2B5EF4-FFF2-40B4-BE49-F238E27FC236}">
                  <a16:creationId xmlns:a16="http://schemas.microsoft.com/office/drawing/2014/main" id="{AD47E312-2A6D-844C-A70A-6D29362C894D}"/>
                </a:ext>
              </a:extLst>
            </p:cNvPr>
            <p:cNvSpPr txBox="1">
              <a:spLocks/>
            </p:cNvSpPr>
            <p:nvPr/>
          </p:nvSpPr>
          <p:spPr>
            <a:xfrm>
              <a:off x="8459050" y="4853313"/>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SVP + Partner</a:t>
              </a:r>
              <a:br>
                <a:rPr lang="en-US" sz="1600" cap="none" dirty="0">
                  <a:latin typeface="Brandon Grotesque" panose="020B0503020203060202" pitchFamily="34" charset="77"/>
                </a:rPr>
              </a:br>
              <a:br>
                <a:rPr lang="en-US" sz="1600" cap="none" dirty="0">
                  <a:latin typeface="Brandon Grotesque" panose="020B0503020203060202" pitchFamily="34" charset="77"/>
                </a:rPr>
              </a:br>
              <a:r>
                <a:rPr lang="en-US" sz="1200" cap="none" dirty="0">
                  <a:latin typeface="Brandon Grotesque" panose="020B0503020203060202" pitchFamily="34" charset="77"/>
                </a:rPr>
                <a:t>I delight in being there before my client even knows they need me and far exceeding their expectations.</a:t>
              </a:r>
            </a:p>
          </p:txBody>
        </p:sp>
        <p:cxnSp>
          <p:nvCxnSpPr>
            <p:cNvPr id="32" name="Straight Connector 31">
              <a:extLst>
                <a:ext uri="{FF2B5EF4-FFF2-40B4-BE49-F238E27FC236}">
                  <a16:creationId xmlns:a16="http://schemas.microsoft.com/office/drawing/2014/main" id="{FBDF477A-727A-2841-AB9A-8D9667226FA4}"/>
                </a:ext>
              </a:extLst>
            </p:cNvPr>
            <p:cNvCxnSpPr/>
            <p:nvPr/>
          </p:nvCxnSpPr>
          <p:spPr>
            <a:xfrm>
              <a:off x="8446045"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ABEF8B0-91FB-D24A-962C-1B8ABBA46B7D}"/>
                </a:ext>
              </a:extLst>
            </p:cNvPr>
            <p:cNvSpPr/>
            <p:nvPr/>
          </p:nvSpPr>
          <p:spPr>
            <a:xfrm>
              <a:off x="8463668" y="4414513"/>
              <a:ext cx="1375377"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BLAIR POLOSKEY</a:t>
              </a:r>
            </a:p>
          </p:txBody>
        </p:sp>
        <p:pic>
          <p:nvPicPr>
            <p:cNvPr id="10" name="Picture 9">
              <a:extLst>
                <a:ext uri="{FF2B5EF4-FFF2-40B4-BE49-F238E27FC236}">
                  <a16:creationId xmlns:a16="http://schemas.microsoft.com/office/drawing/2014/main" id="{A5E12364-58AC-8644-9FB2-A9599EF6D72A}"/>
                </a:ext>
              </a:extLst>
            </p:cNvPr>
            <p:cNvPicPr>
              <a:picLocks noChangeAspect="1"/>
            </p:cNvPicPr>
            <p:nvPr/>
          </p:nvPicPr>
          <p:blipFill>
            <a:blip r:embed="rId2"/>
            <a:stretch>
              <a:fillRect/>
            </a:stretch>
          </p:blipFill>
          <p:spPr>
            <a:xfrm>
              <a:off x="8447761" y="1415255"/>
              <a:ext cx="1911041" cy="2866562"/>
            </a:xfrm>
            <a:prstGeom prst="rect">
              <a:avLst/>
            </a:prstGeom>
          </p:spPr>
        </p:pic>
      </p:grpSp>
      <p:grpSp>
        <p:nvGrpSpPr>
          <p:cNvPr id="24" name="Group 23">
            <a:extLst>
              <a:ext uri="{FF2B5EF4-FFF2-40B4-BE49-F238E27FC236}">
                <a16:creationId xmlns:a16="http://schemas.microsoft.com/office/drawing/2014/main" id="{B8DB86D2-0FA7-5443-9C3D-AAE45ED89CB1}"/>
              </a:ext>
            </a:extLst>
          </p:cNvPr>
          <p:cNvGrpSpPr/>
          <p:nvPr/>
        </p:nvGrpSpPr>
        <p:grpSpPr>
          <a:xfrm>
            <a:off x="5007472" y="1415255"/>
            <a:ext cx="2168370" cy="4581784"/>
            <a:chOff x="5007472" y="1415255"/>
            <a:chExt cx="2168370" cy="4581784"/>
          </a:xfrm>
        </p:grpSpPr>
        <p:sp>
          <p:nvSpPr>
            <p:cNvPr id="27" name="Title 2">
              <a:extLst>
                <a:ext uri="{FF2B5EF4-FFF2-40B4-BE49-F238E27FC236}">
                  <a16:creationId xmlns:a16="http://schemas.microsoft.com/office/drawing/2014/main" id="{F407097E-35DA-3045-B7C2-4011F6B53212}"/>
                </a:ext>
              </a:extLst>
            </p:cNvPr>
            <p:cNvSpPr txBox="1">
              <a:spLocks/>
            </p:cNvSpPr>
            <p:nvPr/>
          </p:nvSpPr>
          <p:spPr>
            <a:xfrm>
              <a:off x="5020477" y="4854086"/>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President + Co-Founder</a:t>
              </a:r>
              <a:br>
                <a:rPr lang="en-US" sz="1600" cap="none" dirty="0">
                  <a:latin typeface="Brandon Grotesque" panose="020B0503020203060202" pitchFamily="34" charset="77"/>
                </a:rPr>
              </a:br>
              <a:br>
                <a:rPr lang="en-US" sz="1600" cap="none" dirty="0">
                  <a:latin typeface="Brandon Grotesque" panose="020B0503020203060202" pitchFamily="34" charset="77"/>
                </a:rPr>
              </a:br>
              <a:r>
                <a:rPr lang="en-US" sz="1200" cap="none" dirty="0">
                  <a:latin typeface="Brandon Grotesque" panose="020B0503020203060202" pitchFamily="34" charset="77"/>
                </a:rPr>
                <a:t>For the past 20 years, I’ve worked with tech companies to help move their brand past business as usual.</a:t>
              </a:r>
            </a:p>
          </p:txBody>
        </p:sp>
        <p:cxnSp>
          <p:nvCxnSpPr>
            <p:cNvPr id="28" name="Straight Connector 27">
              <a:extLst>
                <a:ext uri="{FF2B5EF4-FFF2-40B4-BE49-F238E27FC236}">
                  <a16:creationId xmlns:a16="http://schemas.microsoft.com/office/drawing/2014/main" id="{C9CAB90F-79F0-AA4E-9306-6DBF353B4F37}"/>
                </a:ext>
              </a:extLst>
            </p:cNvPr>
            <p:cNvCxnSpPr/>
            <p:nvPr/>
          </p:nvCxnSpPr>
          <p:spPr>
            <a:xfrm>
              <a:off x="5007472" y="517315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B9A987B-1DAF-734E-A258-B5EEB4190251}"/>
                </a:ext>
              </a:extLst>
            </p:cNvPr>
            <p:cNvSpPr/>
            <p:nvPr/>
          </p:nvSpPr>
          <p:spPr>
            <a:xfrm>
              <a:off x="5025095" y="4415286"/>
              <a:ext cx="1431482"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KARI HERNANDEZ</a:t>
              </a:r>
            </a:p>
          </p:txBody>
        </p:sp>
        <p:pic>
          <p:nvPicPr>
            <p:cNvPr id="14" name="Picture 13" descr="A person smiling for the camera&#10;&#10;Description automatically generated">
              <a:extLst>
                <a:ext uri="{FF2B5EF4-FFF2-40B4-BE49-F238E27FC236}">
                  <a16:creationId xmlns:a16="http://schemas.microsoft.com/office/drawing/2014/main" id="{D06DF498-17F0-9F42-AAAC-26BB638EA4A1}"/>
                </a:ext>
              </a:extLst>
            </p:cNvPr>
            <p:cNvPicPr>
              <a:picLocks noChangeAspect="1"/>
            </p:cNvPicPr>
            <p:nvPr/>
          </p:nvPicPr>
          <p:blipFill>
            <a:blip r:embed="rId3"/>
            <a:stretch>
              <a:fillRect/>
            </a:stretch>
          </p:blipFill>
          <p:spPr>
            <a:xfrm>
              <a:off x="5022111" y="1415255"/>
              <a:ext cx="1911041" cy="2866562"/>
            </a:xfrm>
            <a:prstGeom prst="rect">
              <a:avLst/>
            </a:prstGeom>
          </p:spPr>
        </p:pic>
      </p:grpSp>
      <p:grpSp>
        <p:nvGrpSpPr>
          <p:cNvPr id="23" name="Group 22">
            <a:extLst>
              <a:ext uri="{FF2B5EF4-FFF2-40B4-BE49-F238E27FC236}">
                <a16:creationId xmlns:a16="http://schemas.microsoft.com/office/drawing/2014/main" id="{29E4C031-64CB-314F-B831-9B1164CC4456}"/>
              </a:ext>
            </a:extLst>
          </p:cNvPr>
          <p:cNvGrpSpPr/>
          <p:nvPr/>
        </p:nvGrpSpPr>
        <p:grpSpPr>
          <a:xfrm>
            <a:off x="1965161" y="1415255"/>
            <a:ext cx="2168370" cy="4581011"/>
            <a:chOff x="1564582" y="1415255"/>
            <a:chExt cx="2168370" cy="4581011"/>
          </a:xfrm>
        </p:grpSpPr>
        <p:sp>
          <p:nvSpPr>
            <p:cNvPr id="13" name="Title 2">
              <a:extLst>
                <a:ext uri="{FF2B5EF4-FFF2-40B4-BE49-F238E27FC236}">
                  <a16:creationId xmlns:a16="http://schemas.microsoft.com/office/drawing/2014/main" id="{D04F9A55-CD59-C94E-A8E4-A51099C318FC}"/>
                </a:ext>
              </a:extLst>
            </p:cNvPr>
            <p:cNvSpPr txBox="1">
              <a:spLocks/>
            </p:cNvSpPr>
            <p:nvPr/>
          </p:nvSpPr>
          <p:spPr>
            <a:xfrm>
              <a:off x="1577587" y="4853313"/>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CEO + Co-Founder</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Work really really hard at stuff you love and good things will happen. I’ve been doing it all my life.</a:t>
              </a:r>
            </a:p>
          </p:txBody>
        </p:sp>
        <p:cxnSp>
          <p:nvCxnSpPr>
            <p:cNvPr id="7" name="Straight Connector 6">
              <a:extLst>
                <a:ext uri="{FF2B5EF4-FFF2-40B4-BE49-F238E27FC236}">
                  <a16:creationId xmlns:a16="http://schemas.microsoft.com/office/drawing/2014/main" id="{03D721A3-5E6B-1A43-B838-AA2406A5F418}"/>
                </a:ext>
              </a:extLst>
            </p:cNvPr>
            <p:cNvCxnSpPr/>
            <p:nvPr/>
          </p:nvCxnSpPr>
          <p:spPr>
            <a:xfrm>
              <a:off x="1564582"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95854F7-4443-DD44-AB32-B603DA9EA3C2}"/>
                </a:ext>
              </a:extLst>
            </p:cNvPr>
            <p:cNvSpPr/>
            <p:nvPr/>
          </p:nvSpPr>
          <p:spPr>
            <a:xfrm>
              <a:off x="1582205" y="4414513"/>
              <a:ext cx="1862689"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STARR MILLION BAKER</a:t>
              </a:r>
            </a:p>
          </p:txBody>
        </p:sp>
        <p:pic>
          <p:nvPicPr>
            <p:cNvPr id="17" name="Picture 16" descr="A person in a blue shirt&#10;&#10;Description automatically generated">
              <a:extLst>
                <a:ext uri="{FF2B5EF4-FFF2-40B4-BE49-F238E27FC236}">
                  <a16:creationId xmlns:a16="http://schemas.microsoft.com/office/drawing/2014/main" id="{BC815878-3F4E-5D43-AFDF-64C71253C749}"/>
                </a:ext>
              </a:extLst>
            </p:cNvPr>
            <p:cNvPicPr>
              <a:picLocks noChangeAspect="1"/>
            </p:cNvPicPr>
            <p:nvPr/>
          </p:nvPicPr>
          <p:blipFill>
            <a:blip r:embed="rId4"/>
            <a:stretch>
              <a:fillRect/>
            </a:stretch>
          </p:blipFill>
          <p:spPr>
            <a:xfrm>
              <a:off x="1564582" y="1415255"/>
              <a:ext cx="1911040" cy="2866560"/>
            </a:xfrm>
            <a:prstGeom prst="rect">
              <a:avLst/>
            </a:prstGeom>
          </p:spPr>
        </p:pic>
      </p:grpSp>
    </p:spTree>
    <p:extLst>
      <p:ext uri="{BB962C8B-B14F-4D97-AF65-F5344CB8AC3E}">
        <p14:creationId xmlns:p14="http://schemas.microsoft.com/office/powerpoint/2010/main" val="3045933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1F7F70C7-52FC-A94A-8F9E-8F2BDA400ADE}"/>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7</a:t>
            </a:fld>
            <a:endParaRPr lang="en-US"/>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a:t>INK-CO.COM  |</a:t>
            </a:r>
          </a:p>
        </p:txBody>
      </p:sp>
      <p:sp>
        <p:nvSpPr>
          <p:cNvPr id="40" name="Title 2">
            <a:extLst>
              <a:ext uri="{FF2B5EF4-FFF2-40B4-BE49-F238E27FC236}">
                <a16:creationId xmlns:a16="http://schemas.microsoft.com/office/drawing/2014/main" id="{587565E1-8271-6F40-8A8F-479DEB63E179}"/>
              </a:ext>
            </a:extLst>
          </p:cNvPr>
          <p:cNvSpPr txBox="1">
            <a:spLocks/>
          </p:cNvSpPr>
          <p:nvPr/>
        </p:nvSpPr>
        <p:spPr>
          <a:xfrm>
            <a:off x="2147279" y="1884072"/>
            <a:ext cx="813205" cy="116383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Kim </a:t>
            </a:r>
            <a:br>
              <a:rPr lang="en-US" sz="2400" dirty="0"/>
            </a:br>
            <a:r>
              <a:rPr lang="en-US" sz="2400" dirty="0"/>
              <a:t>MACKLEY</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Business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Director</a:t>
            </a:r>
          </a:p>
        </p:txBody>
      </p:sp>
      <p:cxnSp>
        <p:nvCxnSpPr>
          <p:cNvPr id="41" name="Straight Connector 40">
            <a:extLst>
              <a:ext uri="{FF2B5EF4-FFF2-40B4-BE49-F238E27FC236}">
                <a16:creationId xmlns:a16="http://schemas.microsoft.com/office/drawing/2014/main" id="{EFD2B8D5-0263-4F46-B364-585B64FB65EF}"/>
              </a:ext>
            </a:extLst>
          </p:cNvPr>
          <p:cNvCxnSpPr>
            <a:cxnSpLocks/>
          </p:cNvCxnSpPr>
          <p:nvPr/>
        </p:nvCxnSpPr>
        <p:spPr>
          <a:xfrm>
            <a:off x="2147279" y="258445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696353EB-83E1-F54E-9955-D7C37CDEFEE5}"/>
              </a:ext>
            </a:extLst>
          </p:cNvPr>
          <p:cNvSpPr txBox="1">
            <a:spLocks/>
          </p:cNvSpPr>
          <p:nvPr/>
        </p:nvSpPr>
        <p:spPr>
          <a:xfrm>
            <a:off x="4833292" y="1874558"/>
            <a:ext cx="1087295" cy="1227674"/>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HELEN</a:t>
            </a:r>
            <a:br>
              <a:rPr lang="en-US" sz="2400" dirty="0"/>
            </a:br>
            <a:r>
              <a:rPr lang="en-US" sz="2400" dirty="0"/>
              <a:t>MURPHY</a:t>
            </a:r>
            <a:br>
              <a:rPr lang="en-US" sz="2400" dirty="0"/>
            </a:br>
            <a:r>
              <a:rPr lang="en-US" sz="2000" dirty="0"/>
              <a:t> </a:t>
            </a:r>
          </a:p>
          <a:p>
            <a:pPr>
              <a:lnSpc>
                <a:spcPct val="100000"/>
              </a:lnSpc>
            </a:pPr>
            <a:r>
              <a:rPr lang="en-US" sz="1200" cap="none" dirty="0">
                <a:solidFill>
                  <a:schemeClr val="tx2"/>
                </a:solidFill>
                <a:latin typeface="Brandon Grotesque" panose="020B0503020203060202" pitchFamily="34" charset="77"/>
              </a:rPr>
              <a:t>Senior Supervisor, Regional Lead</a:t>
            </a:r>
          </a:p>
        </p:txBody>
      </p:sp>
      <p:cxnSp>
        <p:nvCxnSpPr>
          <p:cNvPr id="48" name="Straight Connector 47">
            <a:extLst>
              <a:ext uri="{FF2B5EF4-FFF2-40B4-BE49-F238E27FC236}">
                <a16:creationId xmlns:a16="http://schemas.microsoft.com/office/drawing/2014/main" id="{5A520633-58CA-5F44-B48B-FEB80509E057}"/>
              </a:ext>
            </a:extLst>
          </p:cNvPr>
          <p:cNvCxnSpPr/>
          <p:nvPr/>
        </p:nvCxnSpPr>
        <p:spPr>
          <a:xfrm>
            <a:off x="4825960" y="258445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9" name="Title 2">
            <a:extLst>
              <a:ext uri="{FF2B5EF4-FFF2-40B4-BE49-F238E27FC236}">
                <a16:creationId xmlns:a16="http://schemas.microsoft.com/office/drawing/2014/main" id="{6A1DBFC0-CD4C-F744-9B18-1B4D1B41B395}"/>
              </a:ext>
            </a:extLst>
          </p:cNvPr>
          <p:cNvSpPr txBox="1">
            <a:spLocks/>
          </p:cNvSpPr>
          <p:nvPr/>
        </p:nvSpPr>
        <p:spPr>
          <a:xfrm>
            <a:off x="4833293" y="4259987"/>
            <a:ext cx="1087295" cy="133656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RACHEL</a:t>
            </a:r>
            <a:br>
              <a:rPr lang="en-US" sz="2400" dirty="0"/>
            </a:br>
            <a:r>
              <a:rPr lang="en-US" sz="2400" dirty="0"/>
              <a:t>MURPHY</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Content</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Manager</a:t>
            </a:r>
          </a:p>
        </p:txBody>
      </p:sp>
      <p:cxnSp>
        <p:nvCxnSpPr>
          <p:cNvPr id="80" name="Straight Connector 79">
            <a:extLst>
              <a:ext uri="{FF2B5EF4-FFF2-40B4-BE49-F238E27FC236}">
                <a16:creationId xmlns:a16="http://schemas.microsoft.com/office/drawing/2014/main" id="{2E912971-CA9A-0446-8420-1340CE34C2FE}"/>
              </a:ext>
            </a:extLst>
          </p:cNvPr>
          <p:cNvCxnSpPr/>
          <p:nvPr/>
        </p:nvCxnSpPr>
        <p:spPr>
          <a:xfrm>
            <a:off x="4833293" y="4961139"/>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D40F2468-4BD1-754B-8F12-D1E1A1C4877A}"/>
              </a:ext>
            </a:extLst>
          </p:cNvPr>
          <p:cNvSpPr txBox="1">
            <a:spLocks/>
          </p:cNvSpPr>
          <p:nvPr/>
        </p:nvSpPr>
        <p:spPr>
          <a:xfrm>
            <a:off x="7718870" y="1874558"/>
            <a:ext cx="653587" cy="133656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CAITLIN</a:t>
            </a:r>
            <a:br>
              <a:rPr lang="en-US" sz="2400" dirty="0"/>
            </a:br>
            <a:r>
              <a:rPr lang="en-US" sz="2400" dirty="0"/>
              <a:t>NEW</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Senior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Supervisor</a:t>
            </a:r>
          </a:p>
        </p:txBody>
      </p:sp>
      <p:cxnSp>
        <p:nvCxnSpPr>
          <p:cNvPr id="52" name="Straight Connector 51">
            <a:extLst>
              <a:ext uri="{FF2B5EF4-FFF2-40B4-BE49-F238E27FC236}">
                <a16:creationId xmlns:a16="http://schemas.microsoft.com/office/drawing/2014/main" id="{BE7550BB-57B7-D745-BD14-8CF724FDCE79}"/>
              </a:ext>
            </a:extLst>
          </p:cNvPr>
          <p:cNvCxnSpPr/>
          <p:nvPr/>
        </p:nvCxnSpPr>
        <p:spPr>
          <a:xfrm>
            <a:off x="7718870" y="258445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3" name="Title 2">
            <a:extLst>
              <a:ext uri="{FF2B5EF4-FFF2-40B4-BE49-F238E27FC236}">
                <a16:creationId xmlns:a16="http://schemas.microsoft.com/office/drawing/2014/main" id="{8863A13E-6A68-E94F-B816-922034541FE5}"/>
              </a:ext>
            </a:extLst>
          </p:cNvPr>
          <p:cNvSpPr txBox="1">
            <a:spLocks/>
          </p:cNvSpPr>
          <p:nvPr/>
        </p:nvSpPr>
        <p:spPr>
          <a:xfrm>
            <a:off x="7718870" y="4256801"/>
            <a:ext cx="1185382" cy="133656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TRACI KOLLER</a:t>
            </a:r>
            <a:br>
              <a:rPr lang="en-US" sz="2400" dirty="0"/>
            </a:br>
            <a:r>
              <a:rPr lang="en-US" sz="2400" dirty="0"/>
              <a:t>MAZUREK</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Senior Manager,</a:t>
            </a:r>
          </a:p>
          <a:p>
            <a:pPr>
              <a:lnSpc>
                <a:spcPct val="100000"/>
              </a:lnSpc>
            </a:pPr>
            <a:r>
              <a:rPr lang="en-US" sz="1200" cap="none" dirty="0">
                <a:solidFill>
                  <a:schemeClr val="tx2"/>
                </a:solidFill>
                <a:latin typeface="Brandon Grotesque" panose="020B0503020203060202" pitchFamily="34" charset="77"/>
              </a:rPr>
              <a:t>Digital</a:t>
            </a:r>
          </a:p>
        </p:txBody>
      </p:sp>
      <p:cxnSp>
        <p:nvCxnSpPr>
          <p:cNvPr id="84" name="Straight Connector 83">
            <a:extLst>
              <a:ext uri="{FF2B5EF4-FFF2-40B4-BE49-F238E27FC236}">
                <a16:creationId xmlns:a16="http://schemas.microsoft.com/office/drawing/2014/main" id="{58B3E997-581F-284E-AD33-8341704ACF88}"/>
              </a:ext>
            </a:extLst>
          </p:cNvPr>
          <p:cNvCxnSpPr/>
          <p:nvPr/>
        </p:nvCxnSpPr>
        <p:spPr>
          <a:xfrm>
            <a:off x="7718870" y="4961139"/>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BC1BFB19-4A87-9E43-B01C-FBF7312A64C5}"/>
              </a:ext>
            </a:extLst>
          </p:cNvPr>
          <p:cNvSpPr txBox="1">
            <a:spLocks/>
          </p:cNvSpPr>
          <p:nvPr/>
        </p:nvSpPr>
        <p:spPr>
          <a:xfrm>
            <a:off x="10578637" y="1874558"/>
            <a:ext cx="1087295" cy="133656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CANDICE </a:t>
            </a:r>
            <a:br>
              <a:rPr lang="en-US" sz="2400" dirty="0"/>
            </a:br>
            <a:r>
              <a:rPr lang="en-US" sz="2400" dirty="0"/>
              <a:t>ENG</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Senior Supervisor, Regional Lead</a:t>
            </a:r>
          </a:p>
        </p:txBody>
      </p:sp>
      <p:cxnSp>
        <p:nvCxnSpPr>
          <p:cNvPr id="56" name="Straight Connector 55">
            <a:extLst>
              <a:ext uri="{FF2B5EF4-FFF2-40B4-BE49-F238E27FC236}">
                <a16:creationId xmlns:a16="http://schemas.microsoft.com/office/drawing/2014/main" id="{EA2071AF-8D15-484E-A81A-B5E90427EF13}"/>
              </a:ext>
            </a:extLst>
          </p:cNvPr>
          <p:cNvCxnSpPr/>
          <p:nvPr/>
        </p:nvCxnSpPr>
        <p:spPr>
          <a:xfrm>
            <a:off x="10578637" y="258445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E07650-1547-1948-80CA-DAFA4A301931}"/>
              </a:ext>
            </a:extLst>
          </p:cNvPr>
          <p:cNvSpPr txBox="1"/>
          <p:nvPr/>
        </p:nvSpPr>
        <p:spPr>
          <a:xfrm>
            <a:off x="5669280" y="-980902"/>
            <a:ext cx="184731" cy="369332"/>
          </a:xfrm>
          <a:prstGeom prst="rect">
            <a:avLst/>
          </a:prstGeom>
          <a:noFill/>
        </p:spPr>
        <p:txBody>
          <a:bodyPr wrap="none" rtlCol="0">
            <a:spAutoFit/>
          </a:bodyPr>
          <a:lstStyle/>
          <a:p>
            <a:endParaRPr lang="en-US" dirty="0"/>
          </a:p>
        </p:txBody>
      </p:sp>
      <p:sp>
        <p:nvSpPr>
          <p:cNvPr id="12" name="Title 11">
            <a:extLst>
              <a:ext uri="{FF2B5EF4-FFF2-40B4-BE49-F238E27FC236}">
                <a16:creationId xmlns:a16="http://schemas.microsoft.com/office/drawing/2014/main" id="{C1BAC4BC-895E-CB46-8EF8-33A70B962AD4}"/>
              </a:ext>
            </a:extLst>
          </p:cNvPr>
          <p:cNvSpPr>
            <a:spLocks noGrp="1"/>
          </p:cNvSpPr>
          <p:nvPr>
            <p:ph type="title"/>
          </p:nvPr>
        </p:nvSpPr>
        <p:spPr/>
        <p:txBody>
          <a:bodyPr/>
          <a:lstStyle/>
          <a:p>
            <a:r>
              <a:rPr lang="en-US" dirty="0"/>
              <a:t>Team</a:t>
            </a:r>
            <a:br>
              <a:rPr lang="en-US" dirty="0"/>
            </a:br>
            <a:r>
              <a:rPr lang="en-US" dirty="0"/>
              <a:t>Leadership</a:t>
            </a:r>
          </a:p>
        </p:txBody>
      </p:sp>
      <p:sp>
        <p:nvSpPr>
          <p:cNvPr id="39" name="Title 2">
            <a:extLst>
              <a:ext uri="{FF2B5EF4-FFF2-40B4-BE49-F238E27FC236}">
                <a16:creationId xmlns:a16="http://schemas.microsoft.com/office/drawing/2014/main" id="{D51D66B4-9D18-B44F-A40A-92B9D0370033}"/>
              </a:ext>
            </a:extLst>
          </p:cNvPr>
          <p:cNvSpPr txBox="1">
            <a:spLocks/>
          </p:cNvSpPr>
          <p:nvPr/>
        </p:nvSpPr>
        <p:spPr>
          <a:xfrm>
            <a:off x="2147279" y="4256576"/>
            <a:ext cx="986695" cy="116383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Emily</a:t>
            </a:r>
            <a:br>
              <a:rPr lang="en-US" sz="2400" dirty="0"/>
            </a:br>
            <a:r>
              <a:rPr lang="en-US" sz="2400" dirty="0"/>
              <a:t>Grossman</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Creative</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Director</a:t>
            </a:r>
          </a:p>
        </p:txBody>
      </p:sp>
      <p:cxnSp>
        <p:nvCxnSpPr>
          <p:cNvPr id="42" name="Straight Connector 41">
            <a:extLst>
              <a:ext uri="{FF2B5EF4-FFF2-40B4-BE49-F238E27FC236}">
                <a16:creationId xmlns:a16="http://schemas.microsoft.com/office/drawing/2014/main" id="{87E044C6-7203-A449-9B3E-83D445F15604}"/>
              </a:ext>
            </a:extLst>
          </p:cNvPr>
          <p:cNvCxnSpPr>
            <a:cxnSpLocks/>
          </p:cNvCxnSpPr>
          <p:nvPr/>
        </p:nvCxnSpPr>
        <p:spPr>
          <a:xfrm>
            <a:off x="2147279" y="4961139"/>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2" descr="A person smiling for the camera&#10;&#10;Description automatically generated">
            <a:extLst>
              <a:ext uri="{FF2B5EF4-FFF2-40B4-BE49-F238E27FC236}">
                <a16:creationId xmlns:a16="http://schemas.microsoft.com/office/drawing/2014/main" id="{C568CC43-A228-6044-A59C-8B2A64D6EADA}"/>
              </a:ext>
            </a:extLst>
          </p:cNvPr>
          <p:cNvPicPr>
            <a:picLocks noChangeAspect="1"/>
          </p:cNvPicPr>
          <p:nvPr/>
        </p:nvPicPr>
        <p:blipFill>
          <a:blip r:embed="rId3"/>
          <a:stretch>
            <a:fillRect/>
          </a:stretch>
        </p:blipFill>
        <p:spPr>
          <a:xfrm>
            <a:off x="526068" y="1419972"/>
            <a:ext cx="1391717" cy="2087575"/>
          </a:xfrm>
          <a:prstGeom prst="rect">
            <a:avLst/>
          </a:prstGeom>
        </p:spPr>
      </p:pic>
      <p:pic>
        <p:nvPicPr>
          <p:cNvPr id="7" name="Picture 6" descr="A person smiling for the camera&#10;&#10;Description automatically generated">
            <a:extLst>
              <a:ext uri="{FF2B5EF4-FFF2-40B4-BE49-F238E27FC236}">
                <a16:creationId xmlns:a16="http://schemas.microsoft.com/office/drawing/2014/main" id="{904EA176-1461-B64A-959D-EE67B5B28981}"/>
              </a:ext>
            </a:extLst>
          </p:cNvPr>
          <p:cNvPicPr>
            <a:picLocks noChangeAspect="1"/>
          </p:cNvPicPr>
          <p:nvPr/>
        </p:nvPicPr>
        <p:blipFill>
          <a:blip r:embed="rId4"/>
          <a:stretch>
            <a:fillRect/>
          </a:stretch>
        </p:blipFill>
        <p:spPr>
          <a:xfrm>
            <a:off x="3176525" y="1419972"/>
            <a:ext cx="1391713" cy="2087570"/>
          </a:xfrm>
          <a:prstGeom prst="rect">
            <a:avLst/>
          </a:prstGeom>
        </p:spPr>
      </p:pic>
      <p:pic>
        <p:nvPicPr>
          <p:cNvPr id="13" name="Picture 12" descr="A person smiling for the camera&#10;&#10;Description automatically generated">
            <a:extLst>
              <a:ext uri="{FF2B5EF4-FFF2-40B4-BE49-F238E27FC236}">
                <a16:creationId xmlns:a16="http://schemas.microsoft.com/office/drawing/2014/main" id="{0D2AF395-C5AB-934D-8224-9DC5F142F7E9}"/>
              </a:ext>
            </a:extLst>
          </p:cNvPr>
          <p:cNvPicPr>
            <a:picLocks noChangeAspect="1"/>
          </p:cNvPicPr>
          <p:nvPr/>
        </p:nvPicPr>
        <p:blipFill>
          <a:blip r:embed="rId5"/>
          <a:stretch>
            <a:fillRect/>
          </a:stretch>
        </p:blipFill>
        <p:spPr>
          <a:xfrm>
            <a:off x="6085433" y="1408261"/>
            <a:ext cx="1399520" cy="2099281"/>
          </a:xfrm>
          <a:prstGeom prst="rect">
            <a:avLst/>
          </a:prstGeom>
        </p:spPr>
      </p:pic>
      <p:pic>
        <p:nvPicPr>
          <p:cNvPr id="16" name="Picture 15" descr="A person smiling for the camera&#10;&#10;Description automatically generated">
            <a:extLst>
              <a:ext uri="{FF2B5EF4-FFF2-40B4-BE49-F238E27FC236}">
                <a16:creationId xmlns:a16="http://schemas.microsoft.com/office/drawing/2014/main" id="{AE4658E7-4F35-9449-A12B-ED9A233F34F1}"/>
              </a:ext>
            </a:extLst>
          </p:cNvPr>
          <p:cNvPicPr>
            <a:picLocks noChangeAspect="1"/>
          </p:cNvPicPr>
          <p:nvPr/>
        </p:nvPicPr>
        <p:blipFill>
          <a:blip r:embed="rId6"/>
          <a:stretch>
            <a:fillRect/>
          </a:stretch>
        </p:blipFill>
        <p:spPr>
          <a:xfrm>
            <a:off x="8944631" y="1408261"/>
            <a:ext cx="1399521" cy="2099282"/>
          </a:xfrm>
          <a:prstGeom prst="rect">
            <a:avLst/>
          </a:prstGeom>
        </p:spPr>
      </p:pic>
      <p:pic>
        <p:nvPicPr>
          <p:cNvPr id="19" name="Picture 18" descr="A person in a blue shirt&#10;&#10;Description automatically generated">
            <a:extLst>
              <a:ext uri="{FF2B5EF4-FFF2-40B4-BE49-F238E27FC236}">
                <a16:creationId xmlns:a16="http://schemas.microsoft.com/office/drawing/2014/main" id="{1F296692-9B53-EA4A-9270-EA446D226979}"/>
              </a:ext>
            </a:extLst>
          </p:cNvPr>
          <p:cNvPicPr>
            <a:picLocks noChangeAspect="1"/>
          </p:cNvPicPr>
          <p:nvPr/>
        </p:nvPicPr>
        <p:blipFill>
          <a:blip r:embed="rId7"/>
          <a:stretch>
            <a:fillRect/>
          </a:stretch>
        </p:blipFill>
        <p:spPr>
          <a:xfrm>
            <a:off x="518263" y="3782761"/>
            <a:ext cx="1399522" cy="2099284"/>
          </a:xfrm>
          <a:prstGeom prst="rect">
            <a:avLst/>
          </a:prstGeom>
        </p:spPr>
      </p:pic>
      <p:pic>
        <p:nvPicPr>
          <p:cNvPr id="24" name="Picture 23" descr="A person smiling for the camera&#10;&#10;Description automatically generated">
            <a:extLst>
              <a:ext uri="{FF2B5EF4-FFF2-40B4-BE49-F238E27FC236}">
                <a16:creationId xmlns:a16="http://schemas.microsoft.com/office/drawing/2014/main" id="{2FFCA9AF-BCF1-8A43-8FC2-28E6CF91E320}"/>
              </a:ext>
            </a:extLst>
          </p:cNvPr>
          <p:cNvPicPr>
            <a:picLocks noChangeAspect="1"/>
          </p:cNvPicPr>
          <p:nvPr/>
        </p:nvPicPr>
        <p:blipFill>
          <a:blip r:embed="rId8"/>
          <a:stretch>
            <a:fillRect/>
          </a:stretch>
        </p:blipFill>
        <p:spPr>
          <a:xfrm>
            <a:off x="3174353" y="3782761"/>
            <a:ext cx="1399523" cy="2099284"/>
          </a:xfrm>
          <a:prstGeom prst="rect">
            <a:avLst/>
          </a:prstGeom>
        </p:spPr>
      </p:pic>
      <p:pic>
        <p:nvPicPr>
          <p:cNvPr id="26" name="Picture 25" descr="A person in a striped shirt and smiling at the camera&#10;&#10;Description automatically generated">
            <a:extLst>
              <a:ext uri="{FF2B5EF4-FFF2-40B4-BE49-F238E27FC236}">
                <a16:creationId xmlns:a16="http://schemas.microsoft.com/office/drawing/2014/main" id="{589EAE17-F4F0-7F47-9CA3-00641DC01F75}"/>
              </a:ext>
            </a:extLst>
          </p:cNvPr>
          <p:cNvPicPr>
            <a:picLocks noChangeAspect="1"/>
          </p:cNvPicPr>
          <p:nvPr/>
        </p:nvPicPr>
        <p:blipFill>
          <a:blip r:embed="rId9"/>
          <a:stretch>
            <a:fillRect/>
          </a:stretch>
        </p:blipFill>
        <p:spPr>
          <a:xfrm>
            <a:off x="6085431" y="3782761"/>
            <a:ext cx="1399522" cy="2099284"/>
          </a:xfrm>
          <a:prstGeom prst="rect">
            <a:avLst/>
          </a:prstGeom>
        </p:spPr>
      </p:pic>
    </p:spTree>
    <p:extLst>
      <p:ext uri="{BB962C8B-B14F-4D97-AF65-F5344CB8AC3E}">
        <p14:creationId xmlns:p14="http://schemas.microsoft.com/office/powerpoint/2010/main" val="673203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dirty="0">
              <a:ln>
                <a:noFill/>
              </a:ln>
              <a:solidFill>
                <a:srgbClr val="2F2F2E"/>
              </a:solidFill>
              <a:effectLst/>
              <a:uLnTx/>
              <a:uFillTx/>
              <a:latin typeface="Brandon Grotesque" charset="0"/>
            </a:endParaRPr>
          </a:p>
        </p:txBody>
      </p:sp>
      <p:sp>
        <p:nvSpPr>
          <p:cNvPr id="5" name="Footer Placeholder 4"/>
          <p:cNvSpPr>
            <a:spLocks noGrp="1"/>
          </p:cNvSpPr>
          <p:nvPr>
            <p:ph type="ftr" sz="quarter" idx="3"/>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F2F2E"/>
                </a:solidFill>
                <a:effectLst/>
                <a:uLnTx/>
                <a:uFillTx/>
                <a:latin typeface="Brandon Grotesque" charset="0"/>
                <a:ea typeface="Brandon Grotesque" charset="0"/>
                <a:cs typeface="Brandon Grotesque" charset="0"/>
              </a:rPr>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p:txBody>
          <a:bodyPr/>
          <a:lstStyle/>
          <a:p>
            <a:pPr>
              <a:lnSpc>
                <a:spcPct val="80000"/>
              </a:lnSpc>
            </a:pPr>
            <a:r>
              <a:rPr lang="en-US" sz="4400" dirty="0"/>
              <a:t>What we can do </a:t>
            </a:r>
            <a:br>
              <a:rPr lang="en-US" sz="4400" dirty="0"/>
            </a:br>
            <a:r>
              <a:rPr lang="en-US" sz="4400" dirty="0"/>
              <a:t>for you</a:t>
            </a:r>
          </a:p>
        </p:txBody>
      </p:sp>
      <p:sp>
        <p:nvSpPr>
          <p:cNvPr id="9" name="Text Placeholder 8">
            <a:extLst>
              <a:ext uri="{FF2B5EF4-FFF2-40B4-BE49-F238E27FC236}">
                <a16:creationId xmlns:a16="http://schemas.microsoft.com/office/drawing/2014/main" id="{0AA9E8ED-9E00-B34A-A3EA-76A9CECF3DB0}"/>
              </a:ext>
            </a:extLst>
          </p:cNvPr>
          <p:cNvSpPr>
            <a:spLocks noGrp="1"/>
          </p:cNvSpPr>
          <p:nvPr>
            <p:ph type="body" idx="1"/>
          </p:nvPr>
        </p:nvSpPr>
        <p:spPr/>
        <p:txBody>
          <a:bodyPr/>
          <a:lstStyle/>
          <a:p>
            <a:r>
              <a:rPr lang="en-US" dirty="0"/>
              <a:t>INK has a wide breadth of PR, marketing, and creative services </a:t>
            </a:r>
            <a:br>
              <a:rPr lang="en-US" dirty="0"/>
            </a:br>
            <a:r>
              <a:rPr lang="en-US" dirty="0"/>
              <a:t>that we pull from to create compelling campaigns. We are constantly </a:t>
            </a:r>
            <a:br>
              <a:rPr lang="en-US" dirty="0"/>
            </a:br>
            <a:r>
              <a:rPr lang="en-US" dirty="0"/>
              <a:t>evolving our offerings, and the skillsets and expertise that drive them, </a:t>
            </a:r>
            <a:br>
              <a:rPr lang="en-US" dirty="0"/>
            </a:br>
            <a:r>
              <a:rPr lang="en-US" dirty="0"/>
              <a:t>to stay ahead of the communications curve.</a:t>
            </a:r>
            <a:br>
              <a:rPr lang="en-US" dirty="0"/>
            </a:br>
            <a:r>
              <a:rPr lang="en-US" dirty="0"/>
              <a:t>  </a:t>
            </a:r>
            <a:endParaRPr lang="en-US" sz="1400" i="1" dirty="0"/>
          </a:p>
        </p:txBody>
      </p:sp>
      <p:sp>
        <p:nvSpPr>
          <p:cNvPr id="22" name="Content Placeholder 6">
            <a:extLst>
              <a:ext uri="{FF2B5EF4-FFF2-40B4-BE49-F238E27FC236}">
                <a16:creationId xmlns:a16="http://schemas.microsoft.com/office/drawing/2014/main" id="{70267779-D92F-7F4D-8D10-027CFBAB5CD4}"/>
              </a:ext>
            </a:extLst>
          </p:cNvPr>
          <p:cNvSpPr txBox="1">
            <a:spLocks/>
          </p:cNvSpPr>
          <p:nvPr/>
        </p:nvSpPr>
        <p:spPr>
          <a:xfrm>
            <a:off x="527835" y="2964601"/>
            <a:ext cx="2694320" cy="254962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0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0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00000"/>
              </a:lnSpc>
              <a:spcBef>
                <a:spcPts val="500"/>
              </a:spcBef>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00000"/>
              </a:lnSpc>
              <a:spcBef>
                <a:spcPts val="500"/>
              </a:spcBef>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731520">
              <a:spcBef>
                <a:spcPts val="0"/>
              </a:spcBef>
              <a:spcAft>
                <a:spcPts val="600"/>
              </a:spcAft>
            </a:pPr>
            <a:r>
              <a:rPr lang="en-US" dirty="0">
                <a:solidFill>
                  <a:schemeClr val="tx2"/>
                </a:solidFill>
              </a:rPr>
              <a:t>Positioning</a:t>
            </a:r>
          </a:p>
          <a:p>
            <a:pPr defTabSz="731520">
              <a:spcBef>
                <a:spcPts val="0"/>
              </a:spcBef>
              <a:spcAft>
                <a:spcPts val="600"/>
              </a:spcAft>
            </a:pPr>
            <a:r>
              <a:rPr lang="en-US" dirty="0">
                <a:solidFill>
                  <a:schemeClr val="tx2"/>
                </a:solidFill>
              </a:rPr>
              <a:t>Message Creation</a:t>
            </a:r>
          </a:p>
          <a:p>
            <a:pPr defTabSz="731520">
              <a:spcBef>
                <a:spcPts val="0"/>
              </a:spcBef>
              <a:spcAft>
                <a:spcPts val="600"/>
              </a:spcAft>
            </a:pPr>
            <a:r>
              <a:rPr lang="en-US" dirty="0">
                <a:solidFill>
                  <a:schemeClr val="tx2"/>
                </a:solidFill>
              </a:rPr>
              <a:t>Strategic Planning</a:t>
            </a:r>
          </a:p>
          <a:p>
            <a:pPr defTabSz="731520">
              <a:spcBef>
                <a:spcPts val="0"/>
              </a:spcBef>
              <a:spcAft>
                <a:spcPts val="600"/>
              </a:spcAft>
            </a:pPr>
            <a:r>
              <a:rPr lang="en-US" dirty="0">
                <a:solidFill>
                  <a:schemeClr val="tx2"/>
                </a:solidFill>
              </a:rPr>
              <a:t>Social + Digital Strategy</a:t>
            </a:r>
          </a:p>
          <a:p>
            <a:pPr defTabSz="731520">
              <a:spcBef>
                <a:spcPts val="0"/>
              </a:spcBef>
              <a:spcAft>
                <a:spcPts val="600"/>
              </a:spcAft>
            </a:pPr>
            <a:r>
              <a:rPr lang="en-US" dirty="0">
                <a:solidFill>
                  <a:schemeClr val="tx2"/>
                </a:solidFill>
              </a:rPr>
              <a:t>Content + Creative Strategy</a:t>
            </a:r>
          </a:p>
          <a:p>
            <a:pPr defTabSz="731520">
              <a:spcBef>
                <a:spcPts val="0"/>
              </a:spcBef>
              <a:spcAft>
                <a:spcPts val="600"/>
              </a:spcAft>
            </a:pPr>
            <a:r>
              <a:rPr lang="en-US" dirty="0">
                <a:solidFill>
                  <a:schemeClr val="tx2"/>
                </a:solidFill>
              </a:rPr>
              <a:t>Data Analytics</a:t>
            </a:r>
          </a:p>
          <a:p>
            <a:pPr defTabSz="731520">
              <a:spcBef>
                <a:spcPts val="0"/>
              </a:spcBef>
              <a:spcAft>
                <a:spcPts val="600"/>
              </a:spcAft>
            </a:pPr>
            <a:r>
              <a:rPr lang="en-US" dirty="0">
                <a:solidFill>
                  <a:schemeClr val="tx2"/>
                </a:solidFill>
              </a:rPr>
              <a:t>Research + Insights</a:t>
            </a:r>
          </a:p>
          <a:p>
            <a:pPr defTabSz="731520">
              <a:spcBef>
                <a:spcPts val="0"/>
              </a:spcBef>
              <a:spcAft>
                <a:spcPts val="600"/>
              </a:spcAft>
            </a:pPr>
            <a:r>
              <a:rPr lang="en-US" dirty="0">
                <a:solidFill>
                  <a:schemeClr val="tx2"/>
                </a:solidFill>
              </a:rPr>
              <a:t>Persona Id + Development</a:t>
            </a:r>
          </a:p>
          <a:p>
            <a:pPr defTabSz="731520">
              <a:spcBef>
                <a:spcPts val="0"/>
              </a:spcBef>
              <a:spcAft>
                <a:spcPts val="600"/>
              </a:spcAft>
            </a:pPr>
            <a:r>
              <a:rPr lang="en-US" dirty="0">
                <a:solidFill>
                  <a:schemeClr val="tx2"/>
                </a:solidFill>
              </a:rPr>
              <a:t>Focus Groups + Surveys</a:t>
            </a:r>
          </a:p>
        </p:txBody>
      </p:sp>
      <p:sp>
        <p:nvSpPr>
          <p:cNvPr id="23" name="Title 1">
            <a:extLst>
              <a:ext uri="{FF2B5EF4-FFF2-40B4-BE49-F238E27FC236}">
                <a16:creationId xmlns:a16="http://schemas.microsoft.com/office/drawing/2014/main" id="{27A1C42D-4655-894D-9E84-A7077CB0FF32}"/>
              </a:ext>
            </a:extLst>
          </p:cNvPr>
          <p:cNvSpPr txBox="1">
            <a:spLocks/>
          </p:cNvSpPr>
          <p:nvPr/>
        </p:nvSpPr>
        <p:spPr>
          <a:xfrm>
            <a:off x="533400" y="2194007"/>
            <a:ext cx="2688754"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Strategy</a:t>
            </a:r>
          </a:p>
        </p:txBody>
      </p:sp>
      <p:sp>
        <p:nvSpPr>
          <p:cNvPr id="24" name="Title 1">
            <a:extLst>
              <a:ext uri="{FF2B5EF4-FFF2-40B4-BE49-F238E27FC236}">
                <a16:creationId xmlns:a16="http://schemas.microsoft.com/office/drawing/2014/main" id="{1EABBC2F-3A00-724C-BD33-A81C92645405}"/>
              </a:ext>
            </a:extLst>
          </p:cNvPr>
          <p:cNvSpPr txBox="1">
            <a:spLocks/>
          </p:cNvSpPr>
          <p:nvPr/>
        </p:nvSpPr>
        <p:spPr>
          <a:xfrm>
            <a:off x="9021203" y="2197322"/>
            <a:ext cx="2697795"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CONTENT + CREATIVE</a:t>
            </a:r>
          </a:p>
        </p:txBody>
      </p:sp>
      <p:sp>
        <p:nvSpPr>
          <p:cNvPr id="25" name="Title 1">
            <a:extLst>
              <a:ext uri="{FF2B5EF4-FFF2-40B4-BE49-F238E27FC236}">
                <a16:creationId xmlns:a16="http://schemas.microsoft.com/office/drawing/2014/main" id="{CAEEA212-426E-F44B-82A9-90EB83566483}"/>
              </a:ext>
            </a:extLst>
          </p:cNvPr>
          <p:cNvSpPr txBox="1">
            <a:spLocks/>
          </p:cNvSpPr>
          <p:nvPr/>
        </p:nvSpPr>
        <p:spPr>
          <a:xfrm>
            <a:off x="6178080" y="2197322"/>
            <a:ext cx="2697481"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DIGITAL SERVICES</a:t>
            </a:r>
          </a:p>
        </p:txBody>
      </p:sp>
      <p:sp>
        <p:nvSpPr>
          <p:cNvPr id="29" name="Title 1">
            <a:extLst>
              <a:ext uri="{FF2B5EF4-FFF2-40B4-BE49-F238E27FC236}">
                <a16:creationId xmlns:a16="http://schemas.microsoft.com/office/drawing/2014/main" id="{4872E497-B372-8248-AB73-0A590837E5F9}"/>
              </a:ext>
            </a:extLst>
          </p:cNvPr>
          <p:cNvSpPr txBox="1">
            <a:spLocks/>
          </p:cNvSpPr>
          <p:nvPr/>
        </p:nvSpPr>
        <p:spPr>
          <a:xfrm>
            <a:off x="3334958" y="2197322"/>
            <a:ext cx="2691915"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PUBLIC RELATIONS</a:t>
            </a:r>
          </a:p>
        </p:txBody>
      </p:sp>
      <p:sp>
        <p:nvSpPr>
          <p:cNvPr id="30" name="Content Placeholder 6">
            <a:extLst>
              <a:ext uri="{FF2B5EF4-FFF2-40B4-BE49-F238E27FC236}">
                <a16:creationId xmlns:a16="http://schemas.microsoft.com/office/drawing/2014/main" id="{204426A1-0F1B-CA40-9FDD-F225F06B4E31}"/>
              </a:ext>
            </a:extLst>
          </p:cNvPr>
          <p:cNvSpPr txBox="1">
            <a:spLocks/>
          </p:cNvSpPr>
          <p:nvPr/>
        </p:nvSpPr>
        <p:spPr>
          <a:xfrm>
            <a:off x="3324143" y="2954553"/>
            <a:ext cx="2691915" cy="25496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defTabSz="731520" fontAlgn="auto">
              <a:lnSpc>
                <a:spcPct val="100000"/>
              </a:lnSpc>
              <a:spcBef>
                <a:spcPts val="0"/>
              </a:spcBef>
              <a:spcAft>
                <a:spcPts val="600"/>
              </a:spcAft>
            </a:pPr>
            <a:r>
              <a:rPr lang="en-US" sz="1600" dirty="0">
                <a:solidFill>
                  <a:schemeClr val="tx2"/>
                </a:solidFill>
              </a:rPr>
              <a:t>Program Planning</a:t>
            </a:r>
          </a:p>
          <a:p>
            <a:pPr lvl="0" defTabSz="731520" fontAlgn="auto">
              <a:lnSpc>
                <a:spcPct val="100000"/>
              </a:lnSpc>
              <a:spcBef>
                <a:spcPts val="0"/>
              </a:spcBef>
              <a:spcAft>
                <a:spcPts val="600"/>
              </a:spcAft>
            </a:pPr>
            <a:r>
              <a:rPr lang="en-US" sz="1600" dirty="0">
                <a:solidFill>
                  <a:schemeClr val="tx2"/>
                </a:solidFill>
              </a:rPr>
              <a:t>Media Relations</a:t>
            </a:r>
          </a:p>
          <a:p>
            <a:pPr lvl="0" defTabSz="731520" fontAlgn="auto">
              <a:lnSpc>
                <a:spcPct val="100000"/>
              </a:lnSpc>
              <a:spcBef>
                <a:spcPts val="0"/>
              </a:spcBef>
              <a:spcAft>
                <a:spcPts val="600"/>
              </a:spcAft>
            </a:pPr>
            <a:r>
              <a:rPr lang="en-US" sz="1600" dirty="0">
                <a:solidFill>
                  <a:schemeClr val="tx2"/>
                </a:solidFill>
              </a:rPr>
              <a:t>Analyst Relations</a:t>
            </a:r>
          </a:p>
          <a:p>
            <a:pPr lvl="0" defTabSz="731520" fontAlgn="auto">
              <a:lnSpc>
                <a:spcPct val="100000"/>
              </a:lnSpc>
              <a:spcBef>
                <a:spcPts val="0"/>
              </a:spcBef>
              <a:spcAft>
                <a:spcPts val="600"/>
              </a:spcAft>
            </a:pPr>
            <a:r>
              <a:rPr lang="en-US" sz="1600" dirty="0">
                <a:solidFill>
                  <a:schemeClr val="tx2"/>
                </a:solidFill>
              </a:rPr>
              <a:t>Stakeholder Relations</a:t>
            </a:r>
          </a:p>
          <a:p>
            <a:pPr lvl="0" defTabSz="731520" fontAlgn="auto">
              <a:lnSpc>
                <a:spcPct val="100000"/>
              </a:lnSpc>
              <a:spcBef>
                <a:spcPts val="0"/>
              </a:spcBef>
              <a:spcAft>
                <a:spcPts val="600"/>
              </a:spcAft>
            </a:pPr>
            <a:r>
              <a:rPr lang="en-US" sz="1600" dirty="0">
                <a:solidFill>
                  <a:schemeClr val="tx2"/>
                </a:solidFill>
              </a:rPr>
              <a:t>Thought Leadership</a:t>
            </a:r>
          </a:p>
          <a:p>
            <a:pPr lvl="0" defTabSz="731520" fontAlgn="auto">
              <a:lnSpc>
                <a:spcPct val="100000"/>
              </a:lnSpc>
              <a:spcBef>
                <a:spcPts val="0"/>
              </a:spcBef>
              <a:spcAft>
                <a:spcPts val="600"/>
              </a:spcAft>
            </a:pPr>
            <a:r>
              <a:rPr lang="en-US" sz="1600" dirty="0">
                <a:solidFill>
                  <a:schemeClr val="tx2"/>
                </a:solidFill>
              </a:rPr>
              <a:t>Events </a:t>
            </a:r>
          </a:p>
          <a:p>
            <a:pPr lvl="0" defTabSz="731520" fontAlgn="auto">
              <a:lnSpc>
                <a:spcPct val="100000"/>
              </a:lnSpc>
              <a:spcBef>
                <a:spcPts val="0"/>
              </a:spcBef>
              <a:spcAft>
                <a:spcPts val="600"/>
              </a:spcAft>
            </a:pPr>
            <a:r>
              <a:rPr lang="en-US" sz="1600" dirty="0">
                <a:solidFill>
                  <a:schemeClr val="tx2"/>
                </a:solidFill>
              </a:rPr>
              <a:t>Speaking + Awards</a:t>
            </a:r>
          </a:p>
          <a:p>
            <a:pPr lvl="0" defTabSz="731520" fontAlgn="auto">
              <a:lnSpc>
                <a:spcPct val="100000"/>
              </a:lnSpc>
              <a:spcBef>
                <a:spcPts val="0"/>
              </a:spcBef>
              <a:spcAft>
                <a:spcPts val="600"/>
              </a:spcAft>
            </a:pPr>
            <a:r>
              <a:rPr lang="en-US" sz="1600" dirty="0">
                <a:solidFill>
                  <a:schemeClr val="tx2"/>
                </a:solidFill>
              </a:rPr>
              <a:t>Crisis Communications</a:t>
            </a:r>
          </a:p>
          <a:p>
            <a:pPr defTabSz="731520">
              <a:lnSpc>
                <a:spcPct val="100000"/>
              </a:lnSpc>
              <a:spcBef>
                <a:spcPts val="0"/>
              </a:spcBef>
              <a:spcAft>
                <a:spcPts val="600"/>
              </a:spcAft>
            </a:pPr>
            <a:r>
              <a:rPr lang="en-US" sz="1600" dirty="0">
                <a:solidFill>
                  <a:schemeClr val="tx2"/>
                </a:solidFill>
              </a:rPr>
              <a:t>Media + Executive Training</a:t>
            </a:r>
          </a:p>
        </p:txBody>
      </p:sp>
      <p:sp>
        <p:nvSpPr>
          <p:cNvPr id="34" name="Content Placeholder 6">
            <a:extLst>
              <a:ext uri="{FF2B5EF4-FFF2-40B4-BE49-F238E27FC236}">
                <a16:creationId xmlns:a16="http://schemas.microsoft.com/office/drawing/2014/main" id="{C8627556-031F-B944-9461-C5CEDC939F13}"/>
              </a:ext>
            </a:extLst>
          </p:cNvPr>
          <p:cNvSpPr txBox="1">
            <a:spLocks/>
          </p:cNvSpPr>
          <p:nvPr/>
        </p:nvSpPr>
        <p:spPr>
          <a:xfrm>
            <a:off x="9021517" y="2954552"/>
            <a:ext cx="2697481" cy="25496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1600" dirty="0">
                <a:solidFill>
                  <a:schemeClr val="tx2"/>
                </a:solidFill>
              </a:rPr>
              <a:t>Graphic Design</a:t>
            </a:r>
          </a:p>
          <a:p>
            <a:pPr>
              <a:lnSpc>
                <a:spcPct val="100000"/>
              </a:lnSpc>
              <a:spcBef>
                <a:spcPts val="0"/>
              </a:spcBef>
              <a:spcAft>
                <a:spcPts val="600"/>
              </a:spcAft>
            </a:pPr>
            <a:r>
              <a:rPr lang="en-US" sz="1600" dirty="0">
                <a:solidFill>
                  <a:schemeClr val="tx2"/>
                </a:solidFill>
              </a:rPr>
              <a:t>Copywriting</a:t>
            </a:r>
          </a:p>
          <a:p>
            <a:pPr>
              <a:lnSpc>
                <a:spcPct val="100000"/>
              </a:lnSpc>
              <a:spcBef>
                <a:spcPts val="0"/>
              </a:spcBef>
              <a:spcAft>
                <a:spcPts val="600"/>
              </a:spcAft>
            </a:pPr>
            <a:r>
              <a:rPr lang="en-US" sz="1600" dirty="0">
                <a:solidFill>
                  <a:schemeClr val="tx2"/>
                </a:solidFill>
              </a:rPr>
              <a:t>Art Direction</a:t>
            </a:r>
          </a:p>
          <a:p>
            <a:pPr>
              <a:lnSpc>
                <a:spcPct val="100000"/>
              </a:lnSpc>
              <a:spcBef>
                <a:spcPts val="0"/>
              </a:spcBef>
              <a:spcAft>
                <a:spcPts val="600"/>
              </a:spcAft>
            </a:pPr>
            <a:r>
              <a:rPr lang="en-US" sz="1600" dirty="0">
                <a:solidFill>
                  <a:schemeClr val="tx2"/>
                </a:solidFill>
              </a:rPr>
              <a:t>Brand Identity</a:t>
            </a:r>
          </a:p>
          <a:p>
            <a:pPr>
              <a:lnSpc>
                <a:spcPct val="100000"/>
              </a:lnSpc>
              <a:spcBef>
                <a:spcPts val="0"/>
              </a:spcBef>
              <a:spcAft>
                <a:spcPts val="600"/>
              </a:spcAft>
            </a:pPr>
            <a:r>
              <a:rPr lang="en-US" sz="1600" dirty="0">
                <a:solidFill>
                  <a:schemeClr val="tx2"/>
                </a:solidFill>
              </a:rPr>
              <a:t>Podcast Production</a:t>
            </a:r>
          </a:p>
          <a:p>
            <a:pPr>
              <a:lnSpc>
                <a:spcPct val="100000"/>
              </a:lnSpc>
              <a:spcBef>
                <a:spcPts val="0"/>
              </a:spcBef>
              <a:spcAft>
                <a:spcPts val="600"/>
              </a:spcAft>
            </a:pPr>
            <a:r>
              <a:rPr lang="en-US" sz="1600" dirty="0">
                <a:solidFill>
                  <a:schemeClr val="tx2"/>
                </a:solidFill>
              </a:rPr>
              <a:t>Animation</a:t>
            </a:r>
          </a:p>
          <a:p>
            <a:pPr>
              <a:lnSpc>
                <a:spcPct val="100000"/>
              </a:lnSpc>
              <a:spcBef>
                <a:spcPts val="0"/>
              </a:spcBef>
              <a:spcAft>
                <a:spcPts val="600"/>
              </a:spcAft>
            </a:pPr>
            <a:r>
              <a:rPr lang="en-US" sz="1600" dirty="0">
                <a:solidFill>
                  <a:schemeClr val="tx2"/>
                </a:solidFill>
              </a:rPr>
              <a:t>Video + Photography</a:t>
            </a:r>
          </a:p>
          <a:p>
            <a:pPr>
              <a:lnSpc>
                <a:spcPct val="100000"/>
              </a:lnSpc>
              <a:spcBef>
                <a:spcPts val="0"/>
              </a:spcBef>
              <a:spcAft>
                <a:spcPts val="600"/>
              </a:spcAft>
            </a:pPr>
            <a:r>
              <a:rPr lang="en-US" sz="1600" dirty="0">
                <a:solidFill>
                  <a:schemeClr val="tx2"/>
                </a:solidFill>
              </a:rPr>
              <a:t>Marketing Materials</a:t>
            </a:r>
          </a:p>
          <a:p>
            <a:pPr>
              <a:lnSpc>
                <a:spcPct val="100000"/>
              </a:lnSpc>
              <a:spcBef>
                <a:spcPts val="0"/>
              </a:spcBef>
              <a:spcAft>
                <a:spcPts val="600"/>
              </a:spcAft>
            </a:pPr>
            <a:r>
              <a:rPr lang="en-US" sz="1600" dirty="0">
                <a:solidFill>
                  <a:schemeClr val="tx2"/>
                </a:solidFill>
              </a:rPr>
              <a:t>Landing Pages + Websites</a:t>
            </a:r>
          </a:p>
        </p:txBody>
      </p:sp>
      <p:sp>
        <p:nvSpPr>
          <p:cNvPr id="35" name="Content Placeholder 6">
            <a:extLst>
              <a:ext uri="{FF2B5EF4-FFF2-40B4-BE49-F238E27FC236}">
                <a16:creationId xmlns:a16="http://schemas.microsoft.com/office/drawing/2014/main" id="{9993179D-4969-384C-A9F0-19D169313409}"/>
              </a:ext>
            </a:extLst>
          </p:cNvPr>
          <p:cNvSpPr txBox="1">
            <a:spLocks/>
          </p:cNvSpPr>
          <p:nvPr/>
        </p:nvSpPr>
        <p:spPr>
          <a:xfrm>
            <a:off x="6181120" y="2954554"/>
            <a:ext cx="2697481" cy="2549622"/>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1600" dirty="0">
                <a:solidFill>
                  <a:schemeClr val="tx2"/>
                </a:solidFill>
              </a:rPr>
              <a:t>Social Media Strategy</a:t>
            </a:r>
          </a:p>
          <a:p>
            <a:pPr>
              <a:lnSpc>
                <a:spcPct val="100000"/>
              </a:lnSpc>
              <a:spcBef>
                <a:spcPts val="0"/>
              </a:spcBef>
              <a:spcAft>
                <a:spcPts val="600"/>
              </a:spcAft>
            </a:pPr>
            <a:r>
              <a:rPr lang="en-US" sz="1600" dirty="0">
                <a:solidFill>
                  <a:schemeClr val="tx2"/>
                </a:solidFill>
              </a:rPr>
              <a:t>Community Management</a:t>
            </a:r>
          </a:p>
          <a:p>
            <a:pPr>
              <a:lnSpc>
                <a:spcPct val="100000"/>
              </a:lnSpc>
              <a:spcBef>
                <a:spcPts val="0"/>
              </a:spcBef>
              <a:spcAft>
                <a:spcPts val="600"/>
              </a:spcAft>
            </a:pPr>
            <a:r>
              <a:rPr lang="en-US" sz="1600" dirty="0">
                <a:solidFill>
                  <a:schemeClr val="tx2"/>
                </a:solidFill>
              </a:rPr>
              <a:t>Organic + Paid Strategy</a:t>
            </a:r>
          </a:p>
          <a:p>
            <a:pPr>
              <a:lnSpc>
                <a:spcPct val="100000"/>
              </a:lnSpc>
              <a:spcBef>
                <a:spcPts val="0"/>
              </a:spcBef>
              <a:spcAft>
                <a:spcPts val="600"/>
              </a:spcAft>
            </a:pPr>
            <a:r>
              <a:rPr lang="en-US" sz="1600" dirty="0">
                <a:solidFill>
                  <a:schemeClr val="tx2"/>
                </a:solidFill>
              </a:rPr>
              <a:t>Paid Media</a:t>
            </a:r>
          </a:p>
          <a:p>
            <a:pPr>
              <a:lnSpc>
                <a:spcPct val="100000"/>
              </a:lnSpc>
              <a:spcBef>
                <a:spcPts val="0"/>
              </a:spcBef>
              <a:spcAft>
                <a:spcPts val="600"/>
              </a:spcAft>
            </a:pPr>
            <a:r>
              <a:rPr lang="en-US" sz="1600" dirty="0">
                <a:solidFill>
                  <a:schemeClr val="tx2"/>
                </a:solidFill>
              </a:rPr>
              <a:t>Live Engagement</a:t>
            </a:r>
          </a:p>
          <a:p>
            <a:pPr>
              <a:lnSpc>
                <a:spcPct val="100000"/>
              </a:lnSpc>
              <a:spcBef>
                <a:spcPts val="0"/>
              </a:spcBef>
              <a:spcAft>
                <a:spcPts val="600"/>
              </a:spcAft>
            </a:pPr>
            <a:r>
              <a:rPr lang="en-US" sz="1600" dirty="0">
                <a:solidFill>
                  <a:schemeClr val="tx2"/>
                </a:solidFill>
              </a:rPr>
              <a:t>Influencer Programs</a:t>
            </a:r>
          </a:p>
          <a:p>
            <a:pPr>
              <a:lnSpc>
                <a:spcPct val="100000"/>
              </a:lnSpc>
              <a:spcBef>
                <a:spcPts val="0"/>
              </a:spcBef>
              <a:spcAft>
                <a:spcPts val="600"/>
              </a:spcAft>
            </a:pPr>
            <a:r>
              <a:rPr lang="en-US" sz="1600" dirty="0">
                <a:solidFill>
                  <a:schemeClr val="tx2"/>
                </a:solidFill>
              </a:rPr>
              <a:t>Social Analytics</a:t>
            </a:r>
          </a:p>
          <a:p>
            <a:pPr>
              <a:lnSpc>
                <a:spcPct val="100000"/>
              </a:lnSpc>
              <a:spcBef>
                <a:spcPts val="0"/>
              </a:spcBef>
              <a:spcAft>
                <a:spcPts val="600"/>
              </a:spcAft>
            </a:pPr>
            <a:r>
              <a:rPr lang="en-US" sz="1600" dirty="0">
                <a:solidFill>
                  <a:schemeClr val="tx2"/>
                </a:solidFill>
              </a:rPr>
              <a:t>Email Marketing</a:t>
            </a:r>
          </a:p>
          <a:p>
            <a:pPr>
              <a:lnSpc>
                <a:spcPct val="100000"/>
              </a:lnSpc>
              <a:spcBef>
                <a:spcPts val="0"/>
              </a:spcBef>
              <a:spcAft>
                <a:spcPts val="600"/>
              </a:spcAft>
            </a:pPr>
            <a:r>
              <a:rPr lang="en-US" sz="1600" dirty="0">
                <a:solidFill>
                  <a:schemeClr val="tx2"/>
                </a:solidFill>
              </a:rPr>
              <a:t>Lead Generation</a:t>
            </a:r>
          </a:p>
        </p:txBody>
      </p:sp>
      <p:cxnSp>
        <p:nvCxnSpPr>
          <p:cNvPr id="36" name="Straight Connector 35">
            <a:extLst>
              <a:ext uri="{FF2B5EF4-FFF2-40B4-BE49-F238E27FC236}">
                <a16:creationId xmlns:a16="http://schemas.microsoft.com/office/drawing/2014/main" id="{22B58D3C-D099-084D-A8EA-D35265F38F77}"/>
              </a:ext>
            </a:extLst>
          </p:cNvPr>
          <p:cNvCxnSpPr>
            <a:cxnSpLocks/>
          </p:cNvCxnSpPr>
          <p:nvPr/>
        </p:nvCxnSpPr>
        <p:spPr>
          <a:xfrm>
            <a:off x="527517"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99B1A91-3AA7-6145-9B7C-BAB7AB8A47D6}"/>
              </a:ext>
            </a:extLst>
          </p:cNvPr>
          <p:cNvCxnSpPr>
            <a:cxnSpLocks/>
          </p:cNvCxnSpPr>
          <p:nvPr/>
        </p:nvCxnSpPr>
        <p:spPr>
          <a:xfrm>
            <a:off x="3322258"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A0AF8B0-617F-9C42-9255-4B856037F246}"/>
              </a:ext>
            </a:extLst>
          </p:cNvPr>
          <p:cNvCxnSpPr>
            <a:cxnSpLocks/>
          </p:cNvCxnSpPr>
          <p:nvPr/>
        </p:nvCxnSpPr>
        <p:spPr>
          <a:xfrm>
            <a:off x="9033903"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CBE9082-EF4B-3048-8945-79C464DE8967}"/>
              </a:ext>
            </a:extLst>
          </p:cNvPr>
          <p:cNvCxnSpPr>
            <a:cxnSpLocks/>
          </p:cNvCxnSpPr>
          <p:nvPr/>
        </p:nvCxnSpPr>
        <p:spPr>
          <a:xfrm>
            <a:off x="6176824"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973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821A8E-B60E-074F-A797-18F6FD4AD850}"/>
              </a:ext>
            </a:extLst>
          </p:cNvPr>
          <p:cNvSpPr>
            <a:spLocks noGrp="1"/>
          </p:cNvSpPr>
          <p:nvPr>
            <p:ph type="sldNum" sz="quarter" idx="12"/>
          </p:nvPr>
        </p:nvSpPr>
        <p:spPr/>
        <p:txBody>
          <a:bodyPr/>
          <a:lstStyle/>
          <a:p>
            <a:fld id="{B15A4BD5-B51F-9048-892F-7599ACE81F82}" type="slidenum">
              <a:rPr lang="en-US" smtClean="0"/>
              <a:pPr/>
              <a:t>9</a:t>
            </a:fld>
            <a:endParaRPr lang="en-US"/>
          </a:p>
        </p:txBody>
      </p:sp>
      <p:sp>
        <p:nvSpPr>
          <p:cNvPr id="3" name="Footer Placeholder 2">
            <a:extLst>
              <a:ext uri="{FF2B5EF4-FFF2-40B4-BE49-F238E27FC236}">
                <a16:creationId xmlns:a16="http://schemas.microsoft.com/office/drawing/2014/main" id="{FE456A65-0FFD-B246-B4AA-939F5EA664BA}"/>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FAA06BC1-06B5-4C4A-9158-0316E6FEC7E2}"/>
              </a:ext>
            </a:extLst>
          </p:cNvPr>
          <p:cNvSpPr>
            <a:spLocks noGrp="1"/>
          </p:cNvSpPr>
          <p:nvPr>
            <p:ph type="title"/>
          </p:nvPr>
        </p:nvSpPr>
        <p:spPr/>
        <p:txBody>
          <a:bodyPr/>
          <a:lstStyle/>
          <a:p>
            <a:r>
              <a:rPr lang="en-US" dirty="0"/>
              <a:t>ABOUT</a:t>
            </a:r>
            <a:br>
              <a:rPr lang="en-US" dirty="0"/>
            </a:br>
            <a:r>
              <a:rPr lang="en-US" dirty="0"/>
              <a:t>INK</a:t>
            </a:r>
          </a:p>
        </p:txBody>
      </p:sp>
      <p:sp>
        <p:nvSpPr>
          <p:cNvPr id="32" name="Content Placeholder 31">
            <a:extLst>
              <a:ext uri="{FF2B5EF4-FFF2-40B4-BE49-F238E27FC236}">
                <a16:creationId xmlns:a16="http://schemas.microsoft.com/office/drawing/2014/main" id="{0577732D-77ED-6C45-857D-CE7ADA7DF1EF}"/>
              </a:ext>
            </a:extLst>
          </p:cNvPr>
          <p:cNvSpPr>
            <a:spLocks noGrp="1"/>
          </p:cNvSpPr>
          <p:nvPr>
            <p:ph sz="quarter" idx="13"/>
          </p:nvPr>
        </p:nvSpPr>
        <p:spPr>
          <a:xfrm>
            <a:off x="533399" y="2135398"/>
            <a:ext cx="6559732" cy="3916362"/>
          </a:xfrm>
        </p:spPr>
        <p:txBody>
          <a:bodyPr/>
          <a:lstStyle/>
          <a:p>
            <a:pPr lvl="0">
              <a:spcBef>
                <a:spcPts val="1000"/>
              </a:spcBef>
            </a:pPr>
            <a:r>
              <a:rPr lang="en-US" sz="1600" dirty="0">
                <a:solidFill>
                  <a:srgbClr val="2F2F2E"/>
                </a:solidFill>
                <a:latin typeface="Brandon Grotesque" panose="020B0503020203060202" pitchFamily="34" charset="77"/>
              </a:rPr>
              <a:t>INK was founded in 2004 by Starr Million Baker and Kari Hernandez. Over the past 15 years, INK has evolved from a media-focused public relations team to a</a:t>
            </a:r>
            <a:br>
              <a:rPr lang="en-US" sz="1600" dirty="0">
                <a:solidFill>
                  <a:srgbClr val="2F2F2E"/>
                </a:solidFill>
                <a:latin typeface="Brandon Grotesque" panose="020B0503020203060202" pitchFamily="34" charset="77"/>
              </a:rPr>
            </a:br>
            <a:r>
              <a:rPr lang="en-US" sz="1600" dirty="0">
                <a:solidFill>
                  <a:srgbClr val="2F2F2E"/>
                </a:solidFill>
                <a:latin typeface="Brandon Grotesque" panose="020B0503020203060202" pitchFamily="34" charset="77"/>
              </a:rPr>
              <a:t>full-service marketing communications company that houses public relations, content, digital, social, creative, and research under one strategic, data-driven roof. </a:t>
            </a:r>
          </a:p>
          <a:p>
            <a:pPr>
              <a:spcBef>
                <a:spcPts val="1000"/>
              </a:spcBef>
            </a:pPr>
            <a:r>
              <a:rPr lang="en-US" sz="1600" dirty="0">
                <a:latin typeface="Brandon Grotesque" panose="020B0503020203060202" pitchFamily="34" charset="77"/>
              </a:rPr>
              <a:t>We help our clients move beyond what’s predictable by rethinking what’s possible. Our approach is human-centered and data-driven – this is important because it leads to stories and opportunities that make a bigger impact. We work as an extension of our clients’ teams, anticipating the changes in their business and market so that we can take advantage of emerging opportunities. We thrive on collaboration, take pride in our ability to lead in real time, and work hard to live our mission – good work with good people makes for a good life.</a:t>
            </a:r>
          </a:p>
          <a:p>
            <a:pPr>
              <a:spcBef>
                <a:spcPts val="1000"/>
              </a:spcBef>
            </a:pPr>
            <a:r>
              <a:rPr lang="en-US" sz="1600" dirty="0">
                <a:solidFill>
                  <a:srgbClr val="2F2F2E"/>
                </a:solidFill>
                <a:latin typeface="Brandon Grotesque" panose="020B0503020203060202" pitchFamily="34" charset="77"/>
              </a:rPr>
              <a:t>We have a team of 40 specialists in our Austin, Denver, and New York City offices.</a:t>
            </a:r>
          </a:p>
        </p:txBody>
      </p:sp>
      <p:sp>
        <p:nvSpPr>
          <p:cNvPr id="33" name="Content Placeholder 32">
            <a:extLst>
              <a:ext uri="{FF2B5EF4-FFF2-40B4-BE49-F238E27FC236}">
                <a16:creationId xmlns:a16="http://schemas.microsoft.com/office/drawing/2014/main" id="{E6A7C8D1-C5F6-D84E-8CF0-59AEBAB81C04}"/>
              </a:ext>
            </a:extLst>
          </p:cNvPr>
          <p:cNvSpPr>
            <a:spLocks noGrp="1"/>
          </p:cNvSpPr>
          <p:nvPr>
            <p:ph sz="quarter" idx="14"/>
          </p:nvPr>
        </p:nvSpPr>
        <p:spPr>
          <a:xfrm>
            <a:off x="7826806" y="2135398"/>
            <a:ext cx="3592562" cy="3916362"/>
          </a:xfrm>
        </p:spPr>
        <p:txBody>
          <a:bodyPr/>
          <a:lstStyle/>
          <a:p>
            <a:pPr lvl="0">
              <a:lnSpc>
                <a:spcPct val="100000"/>
              </a:lnSpc>
              <a:spcBef>
                <a:spcPts val="1000"/>
              </a:spcBef>
            </a:pPr>
            <a:r>
              <a:rPr lang="en-US" sz="1600" b="1" dirty="0">
                <a:solidFill>
                  <a:srgbClr val="2F2F2E"/>
                </a:solidFill>
                <a:latin typeface="Brandon Grotesque" panose="020B0503020203060202" pitchFamily="34" charset="77"/>
                <a:ea typeface="+mn-ea"/>
                <a:cs typeface="+mn-cs"/>
              </a:rPr>
              <a:t>Our Values:</a:t>
            </a:r>
          </a:p>
          <a:p>
            <a:pPr lvl="0">
              <a:lnSpc>
                <a:spcPct val="100000"/>
              </a:lnSpc>
              <a:spcBef>
                <a:spcPts val="1000"/>
              </a:spcBef>
            </a:pPr>
            <a:r>
              <a:rPr lang="en-US" sz="1400" b="1" spc="70" dirty="0">
                <a:solidFill>
                  <a:schemeClr val="accent4"/>
                </a:solidFill>
                <a:latin typeface="Brandon Grotesque" panose="020B0503020203060202" pitchFamily="34" charset="77"/>
              </a:rPr>
              <a:t>ENLIGHTENED</a:t>
            </a:r>
            <a:br>
              <a:rPr lang="en-US" sz="1400" b="1" dirty="0">
                <a:solidFill>
                  <a:srgbClr val="2F2F2E"/>
                </a:solidFill>
                <a:latin typeface="Brandon Grotesque" panose="020B0503020203060202" pitchFamily="34" charset="77"/>
                <a:ea typeface="+mn-ea"/>
                <a:cs typeface="+mn-cs"/>
              </a:rPr>
            </a:br>
            <a:r>
              <a:rPr lang="en-US" sz="1600" dirty="0">
                <a:solidFill>
                  <a:srgbClr val="2F2F2E"/>
                </a:solidFill>
                <a:latin typeface="Brandon Grotesque" panose="020B0503020203060202" pitchFamily="34" charset="77"/>
                <a:ea typeface="+mn-ea"/>
                <a:cs typeface="+mn-cs"/>
              </a:rPr>
              <a:t>Apply knowledge as strategic counsel. </a:t>
            </a:r>
            <a:br>
              <a:rPr lang="en-US" sz="1600" dirty="0">
                <a:solidFill>
                  <a:srgbClr val="2F2F2E"/>
                </a:solidFill>
                <a:latin typeface="Brandon Grotesque" panose="020B0503020203060202" pitchFamily="34" charset="77"/>
                <a:ea typeface="+mn-ea"/>
                <a:cs typeface="+mn-cs"/>
              </a:rPr>
            </a:br>
            <a:r>
              <a:rPr lang="en-US" sz="1600" dirty="0">
                <a:solidFill>
                  <a:srgbClr val="2F2F2E"/>
                </a:solidFill>
                <a:latin typeface="Brandon Grotesque" panose="020B0503020203060202" pitchFamily="34" charset="77"/>
                <a:ea typeface="+mn-ea"/>
                <a:cs typeface="+mn-cs"/>
              </a:rPr>
              <a:t>Be there before.</a:t>
            </a:r>
          </a:p>
          <a:p>
            <a:pPr lvl="0">
              <a:lnSpc>
                <a:spcPct val="100000"/>
              </a:lnSpc>
              <a:spcBef>
                <a:spcPts val="1000"/>
              </a:spcBef>
            </a:pPr>
            <a:r>
              <a:rPr lang="en-US" sz="1400" b="1" spc="70" dirty="0">
                <a:solidFill>
                  <a:schemeClr val="accent4"/>
                </a:solidFill>
                <a:latin typeface="Brandon Grotesque" panose="020B0503020203060202" pitchFamily="34" charset="77"/>
              </a:rPr>
              <a:t>ENERGETIC</a:t>
            </a:r>
            <a:br>
              <a:rPr lang="en-US" sz="1400" b="1" dirty="0">
                <a:solidFill>
                  <a:srgbClr val="2F2F2E"/>
                </a:solidFill>
                <a:latin typeface="Brandon Grotesque" panose="020B0503020203060202" pitchFamily="34" charset="77"/>
                <a:ea typeface="+mn-ea"/>
                <a:cs typeface="+mn-cs"/>
              </a:rPr>
            </a:br>
            <a:r>
              <a:rPr lang="en-US" sz="1600" dirty="0">
                <a:solidFill>
                  <a:srgbClr val="2F2F2E"/>
                </a:solidFill>
                <a:latin typeface="Brandon Grotesque" panose="020B0503020203060202" pitchFamily="34" charset="77"/>
                <a:ea typeface="+mn-ea"/>
                <a:cs typeface="+mn-cs"/>
              </a:rPr>
              <a:t>Authentic love for the job. Go the extra mile for our clients, colleagues, and craft.</a:t>
            </a:r>
          </a:p>
          <a:p>
            <a:pPr lvl="0">
              <a:lnSpc>
                <a:spcPct val="100000"/>
              </a:lnSpc>
              <a:spcBef>
                <a:spcPts val="1000"/>
              </a:spcBef>
            </a:pPr>
            <a:r>
              <a:rPr lang="en-US" sz="1400" b="1" spc="70" dirty="0">
                <a:solidFill>
                  <a:schemeClr val="accent4"/>
                </a:solidFill>
                <a:latin typeface="Brandon Grotesque" panose="020B0503020203060202" pitchFamily="34" charset="77"/>
              </a:rPr>
              <a:t>EFFICIENT</a:t>
            </a:r>
            <a:br>
              <a:rPr lang="en-US" sz="1400" b="1" dirty="0">
                <a:solidFill>
                  <a:srgbClr val="2F2F2E"/>
                </a:solidFill>
                <a:latin typeface="Brandon Grotesque" panose="020B0503020203060202" pitchFamily="34" charset="77"/>
                <a:ea typeface="+mn-ea"/>
                <a:cs typeface="+mn-cs"/>
              </a:rPr>
            </a:br>
            <a:r>
              <a:rPr lang="en-US" sz="1600" dirty="0">
                <a:solidFill>
                  <a:srgbClr val="2F2F2E"/>
                </a:solidFill>
                <a:latin typeface="Brandon Grotesque" panose="020B0503020203060202" pitchFamily="34" charset="77"/>
                <a:ea typeface="+mn-ea"/>
                <a:cs typeface="+mn-cs"/>
              </a:rPr>
              <a:t>Maximize value for our clients.</a:t>
            </a:r>
          </a:p>
          <a:p>
            <a:pPr lvl="0">
              <a:lnSpc>
                <a:spcPct val="100000"/>
              </a:lnSpc>
              <a:spcBef>
                <a:spcPts val="1000"/>
              </a:spcBef>
            </a:pPr>
            <a:r>
              <a:rPr lang="en-US" sz="1400" b="1" spc="70" dirty="0">
                <a:solidFill>
                  <a:schemeClr val="accent4"/>
                </a:solidFill>
                <a:latin typeface="Brandon Grotesque" panose="020B0503020203060202" pitchFamily="34" charset="77"/>
              </a:rPr>
              <a:t>EFFECTIVE</a:t>
            </a:r>
            <a:br>
              <a:rPr lang="en-US" sz="1400" b="1" dirty="0">
                <a:solidFill>
                  <a:srgbClr val="2F2F2E"/>
                </a:solidFill>
                <a:latin typeface="Brandon Grotesque" panose="020B0503020203060202" pitchFamily="34" charset="77"/>
                <a:ea typeface="+mn-ea"/>
                <a:cs typeface="+mn-cs"/>
              </a:rPr>
            </a:br>
            <a:r>
              <a:rPr lang="en-US" sz="1600" dirty="0">
                <a:solidFill>
                  <a:srgbClr val="2F2F2E"/>
                </a:solidFill>
                <a:latin typeface="Brandon Grotesque" panose="020B0503020203060202" pitchFamily="34" charset="77"/>
                <a:ea typeface="+mn-ea"/>
                <a:cs typeface="+mn-cs"/>
              </a:rPr>
              <a:t>Results that matter. Period.</a:t>
            </a:r>
          </a:p>
          <a:p>
            <a:pPr lvl="0">
              <a:lnSpc>
                <a:spcPct val="100000"/>
              </a:lnSpc>
              <a:spcBef>
                <a:spcPts val="1000"/>
              </a:spcBef>
            </a:pPr>
            <a:r>
              <a:rPr lang="en-US" sz="1400" b="1" spc="70" dirty="0">
                <a:solidFill>
                  <a:schemeClr val="accent4"/>
                </a:solidFill>
                <a:latin typeface="Brandon Grotesque" panose="020B0503020203060202" pitchFamily="34" charset="77"/>
              </a:rPr>
              <a:t>EVOLVED</a:t>
            </a:r>
            <a:br>
              <a:rPr lang="en-US" sz="1400" b="1" dirty="0">
                <a:solidFill>
                  <a:srgbClr val="2F2F2E"/>
                </a:solidFill>
                <a:latin typeface="Brandon Grotesque" panose="020B0503020203060202" pitchFamily="34" charset="77"/>
                <a:ea typeface="+mn-ea"/>
                <a:cs typeface="+mn-cs"/>
              </a:rPr>
            </a:br>
            <a:r>
              <a:rPr lang="en-US" sz="1600" dirty="0">
                <a:solidFill>
                  <a:srgbClr val="2F2F2E"/>
                </a:solidFill>
                <a:latin typeface="Brandon Grotesque" panose="020B0503020203060202" pitchFamily="34" charset="77"/>
                <a:ea typeface="+mn-ea"/>
                <a:cs typeface="+mn-cs"/>
              </a:rPr>
              <a:t>Always learning and applying new knowledge.</a:t>
            </a:r>
          </a:p>
          <a:p>
            <a:endParaRPr lang="en-US" dirty="0"/>
          </a:p>
        </p:txBody>
      </p:sp>
      <p:sp>
        <p:nvSpPr>
          <p:cNvPr id="5" name="Text Placeholder 4">
            <a:extLst>
              <a:ext uri="{FF2B5EF4-FFF2-40B4-BE49-F238E27FC236}">
                <a16:creationId xmlns:a16="http://schemas.microsoft.com/office/drawing/2014/main" id="{D1A13538-92E1-6742-8D47-5E9EDD8595BB}"/>
              </a:ext>
            </a:extLst>
          </p:cNvPr>
          <p:cNvSpPr>
            <a:spLocks noGrp="1"/>
          </p:cNvSpPr>
          <p:nvPr>
            <p:ph type="body" idx="1"/>
          </p:nvPr>
        </p:nvSpPr>
        <p:spPr>
          <a:xfrm>
            <a:off x="5690194" y="333470"/>
            <a:ext cx="5984881" cy="1010473"/>
          </a:xfrm>
        </p:spPr>
        <p:txBody>
          <a:bodyPr/>
          <a:lstStyle/>
          <a:p>
            <a:pPr>
              <a:lnSpc>
                <a:spcPct val="150000"/>
              </a:lnSpc>
            </a:pPr>
            <a:r>
              <a:rPr lang="en-US" dirty="0">
                <a:solidFill>
                  <a:schemeClr val="tx2">
                    <a:lumMod val="60000"/>
                    <a:lumOff val="40000"/>
                  </a:schemeClr>
                </a:solidFill>
              </a:rPr>
              <a:t>Our mission is simple: </a:t>
            </a:r>
            <a:br>
              <a:rPr lang="en-US" dirty="0"/>
            </a:br>
            <a:r>
              <a:rPr lang="en-US" dirty="0"/>
              <a:t>Good work with good people makes for a good life.</a:t>
            </a:r>
          </a:p>
        </p:txBody>
      </p:sp>
    </p:spTree>
    <p:extLst>
      <p:ext uri="{BB962C8B-B14F-4D97-AF65-F5344CB8AC3E}">
        <p14:creationId xmlns:p14="http://schemas.microsoft.com/office/powerpoint/2010/main" val="4248622344"/>
      </p:ext>
    </p:extLst>
  </p:cSld>
  <p:clrMapOvr>
    <a:masterClrMapping/>
  </p:clrMapOvr>
</p:sld>
</file>

<file path=ppt/theme/theme1.xml><?xml version="1.0" encoding="utf-8"?>
<a:theme xmlns:a="http://schemas.openxmlformats.org/drawingml/2006/main" name="INK Template">
  <a:themeElements>
    <a:clrScheme name="INK">
      <a:dk1>
        <a:srgbClr val="2F2F2E"/>
      </a:dk1>
      <a:lt1>
        <a:srgbClr val="FFFFFF"/>
      </a:lt1>
      <a:dk2>
        <a:srgbClr val="757575"/>
      </a:dk2>
      <a:lt2>
        <a:srgbClr val="E7E6E6"/>
      </a:lt2>
      <a:accent1>
        <a:srgbClr val="1E5749"/>
      </a:accent1>
      <a:accent2>
        <a:srgbClr val="268268"/>
      </a:accent2>
      <a:accent3>
        <a:srgbClr val="289A77"/>
      </a:accent3>
      <a:accent4>
        <a:srgbClr val="23B280"/>
      </a:accent4>
      <a:accent5>
        <a:srgbClr val="57D096"/>
      </a:accent5>
      <a:accent6>
        <a:srgbClr val="88DBA8"/>
      </a:accent6>
      <a:hlink>
        <a:srgbClr val="23B280"/>
      </a:hlink>
      <a:folHlink>
        <a:srgbClr val="1E574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90E25A22-ECF2-0B4C-A98D-117AD1DC63D5}" vid="{6341EA62-B841-F541-8AEB-1FD7F1DCA2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INK Template</Template>
  <TotalTime>1723</TotalTime>
  <Words>1537</Words>
  <Application>Microsoft Macintosh PowerPoint</Application>
  <PresentationFormat>Widescreen</PresentationFormat>
  <Paragraphs>320</Paragraphs>
  <Slides>33</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Brandon Grotesque</vt:lpstr>
      <vt:lpstr>Calibri</vt:lpstr>
      <vt:lpstr>League Gothic</vt:lpstr>
      <vt:lpstr>INK Template</vt:lpstr>
      <vt:lpstr>INK Template Deck | 2020</vt:lpstr>
      <vt:lpstr>Typography styles</vt:lpstr>
      <vt:lpstr>PowerPoint Presentation</vt:lpstr>
      <vt:lpstr>PowerPoint Presentation</vt:lpstr>
      <vt:lpstr>Transform your  b2b marketing with a human-to-human mindset</vt:lpstr>
      <vt:lpstr>Ink leadership</vt:lpstr>
      <vt:lpstr>Team Leadership</vt:lpstr>
      <vt:lpstr>What we can do  for you</vt:lpstr>
      <vt:lpstr>ABOUT INK</vt:lpstr>
      <vt:lpstr>MARKETING  COMMUNICATIONS SERVICES</vt:lpstr>
      <vt:lpstr>Some of the good  people we support</vt:lpstr>
      <vt:lpstr>Case Studies</vt:lpstr>
      <vt:lpstr>PowerPoint Presentation</vt:lpstr>
      <vt:lpstr>PowerPoint Presentation</vt:lpstr>
      <vt:lpstr>Repeatable process + Added value</vt:lpstr>
      <vt:lpstr>Program Overview: Q4 2018 – Q1 2019</vt:lpstr>
      <vt:lpstr>Delivering scalable strategy</vt:lpstr>
      <vt:lpstr>We’re in the Business of Value Creation.</vt:lpstr>
      <vt:lpstr>PowerPoint Presentation</vt:lpstr>
      <vt:lpstr>Transform your b2b marketing with a human-to-human mindset.</vt:lpstr>
      <vt:lpstr>We power creative intuition with data-driven insights to help you reach what’s next.</vt:lpstr>
      <vt:lpstr>When change is the only constant, you need a partner who leads in real time.</vt:lpstr>
      <vt:lpstr>PowerPoint Presentation</vt:lpstr>
      <vt:lpstr>RESEARCH  AND INTERVIEWS</vt:lpstr>
      <vt:lpstr>Messaging  Workshop</vt:lpstr>
      <vt:lpstr>Brand Framework</vt:lpstr>
      <vt:lpstr>OUR  VALUES</vt:lpstr>
      <vt:lpstr>MARKETING  COMMUNICATIONS SERVICES</vt:lpstr>
      <vt:lpstr>Some of the good  people we support</vt:lpstr>
      <vt:lpstr>Repeatable process + Added value</vt:lpstr>
      <vt:lpstr>We’re in the Business of Value Creation.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Barkan</dc:creator>
  <cp:lastModifiedBy>Stephen Barkan</cp:lastModifiedBy>
  <cp:revision>174</cp:revision>
  <cp:lastPrinted>2018-08-30T20:54:15Z</cp:lastPrinted>
  <dcterms:created xsi:type="dcterms:W3CDTF">2019-03-20T18:31:55Z</dcterms:created>
  <dcterms:modified xsi:type="dcterms:W3CDTF">2019-10-11T14:27:34Z</dcterms:modified>
</cp:coreProperties>
</file>